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28"/>
  </p:notesMasterIdLst>
  <p:sldIdLst>
    <p:sldId id="256" r:id="rId2"/>
    <p:sldId id="257" r:id="rId3"/>
    <p:sldId id="258" r:id="rId4"/>
    <p:sldId id="259" r:id="rId5"/>
    <p:sldId id="282" r:id="rId6"/>
    <p:sldId id="260" r:id="rId7"/>
    <p:sldId id="261" r:id="rId8"/>
    <p:sldId id="262" r:id="rId9"/>
    <p:sldId id="263" r:id="rId10"/>
    <p:sldId id="264" r:id="rId11"/>
    <p:sldId id="265" r:id="rId12"/>
    <p:sldId id="266" r:id="rId13"/>
    <p:sldId id="267" r:id="rId14"/>
    <p:sldId id="268" r:id="rId15"/>
    <p:sldId id="269" r:id="rId16"/>
    <p:sldId id="270"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Arial Black" panose="020B0604020202020204" pitchFamily="34" charset="0"/>
      <p:bold r:id="rId29"/>
    </p:embeddedFont>
    <p:embeddedFont>
      <p:font typeface="Comic Sans MS" panose="030F0902030302020204" pitchFamily="66" charset="0"/>
      <p:regular r:id="rId30"/>
      <p:bold r:id="rId31"/>
      <p:italic r:id="rId32"/>
      <p:boldItalic r:id="rId33"/>
    </p:embeddedFont>
    <p:embeddedFont>
      <p:font typeface="Lato" panose="020F0502020204030203" pitchFamily="34" charset="77"/>
      <p:regular r:id="rId34"/>
      <p:bold r:id="rId35"/>
      <p:italic r:id="rId36"/>
      <p:boldItalic r:id="rId37"/>
    </p:embeddedFont>
    <p:embeddedFont>
      <p:font typeface="Raleway" panose="020B0503030101060003" pitchFamily="34" charset="77"/>
      <p:regular r:id="rId38"/>
      <p:bold r:id="rId39"/>
      <p:italic r:id="rId40"/>
      <p:boldItalic r:id="rId41"/>
    </p:embeddedFont>
    <p:embeddedFont>
      <p:font typeface="Times" pitchFamily="2" charset="0"/>
      <p:regular r:id="rId42"/>
      <p:bold r:id="rId43"/>
      <p:italic r:id="rId44"/>
      <p:boldItalic r:id="rId45"/>
    </p:embeddedFont>
    <p:embeddedFont>
      <p:font typeface="Verdana" panose="020B060403050404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3"/>
    <p:restoredTop sz="81319"/>
  </p:normalViewPr>
  <p:slideViewPr>
    <p:cSldViewPr snapToGrid="0">
      <p:cViewPr varScale="1">
        <p:scale>
          <a:sx n="136" d="100"/>
          <a:sy n="136" d="100"/>
        </p:scale>
        <p:origin x="94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wikiwand.com/en/Signal_(electrical_engineerin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wikiwand.com/en/Noise_(signal_process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46299377c7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46299377c7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46299377c7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46299377c7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43209ffb1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43209ffb1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Both generative and inverse generative networks G and F are fully-convolutional residual CNNs with four residual blocks, their architecture was adapted from [13].</a:t>
            </a:r>
            <a:endParaRPr sz="1000" dirty="0"/>
          </a:p>
          <a:p>
            <a:pPr marL="0" lvl="0" indent="0" algn="l" rtl="0">
              <a:spcBef>
                <a:spcPts val="0"/>
              </a:spcBef>
              <a:spcAft>
                <a:spcPts val="0"/>
              </a:spcAft>
              <a:buNone/>
            </a:pPr>
            <a:r>
              <a:rPr lang="en" sz="1000" dirty="0"/>
              <a:t>The discriminator CNNs consist of five convolutional and one fully-connected layer with 1024 neurons, followed by the last layer with a sigmoid activation function on top of it. The first, second and fifth convolutional layers are </a:t>
            </a:r>
            <a:r>
              <a:rPr lang="en" sz="1000" dirty="0" err="1"/>
              <a:t>strided</a:t>
            </a:r>
            <a:r>
              <a:rPr lang="en" sz="1000" dirty="0"/>
              <a:t> with a step size of 4, 2 and 2, respectively.</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network was trained on an </a:t>
            </a:r>
            <a:r>
              <a:rPr lang="en" sz="1000" i="1" dirty="0"/>
              <a:t>NVIDIA Titan X </a:t>
            </a:r>
            <a:r>
              <a:rPr lang="en" sz="1000" dirty="0"/>
              <a:t>GPU for 20K iterations using a batch size of 30 and the size of the input patches was 100×100 pixels. The parameters of the networks were optimized using the Adam algorithm. The experimental setup was identical in all experiments.</a:t>
            </a:r>
            <a:endParaRPr sz="10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43209ffb1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43209ffb1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6299377c7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6299377c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In this section, we perform our experiments on the the DPED dataset (see Table 1) that was initially proposed for learning a photo enhancer with full supervision. </a:t>
            </a:r>
            <a:endParaRPr sz="1000"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r>
              <a:rPr lang="en" sz="1000" dirty="0"/>
              <a:t>Thanks to this pixel-aligned ground truth before/after data, we can exploit full-reference image quality metrics to compare the enhanced test images with the ground truth high-quality ones.</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The former measures the amount of signal lost </a:t>
            </a:r>
            <a:r>
              <a:rPr lang="en" sz="1000" i="1" dirty="0" err="1"/>
              <a:t>w.r.t</a:t>
            </a:r>
            <a:r>
              <a:rPr lang="en" sz="1000" i="1" dirty="0"/>
              <a:t>. </a:t>
            </a:r>
            <a:r>
              <a:rPr lang="en" sz="1000" dirty="0"/>
              <a:t>a reference signal (</a:t>
            </a:r>
            <a:r>
              <a:rPr lang="en" sz="1000" i="1" dirty="0"/>
              <a:t>e.g.</a:t>
            </a:r>
            <a:r>
              <a:rPr lang="en" sz="1000" dirty="0"/>
              <a:t>, an image), the latter compares two images’ similarity in terms of visually structured elements and is known for its improved correlation with human perception.</a:t>
            </a:r>
            <a:endParaRPr sz="1000" dirty="0"/>
          </a:p>
          <a:p>
            <a:pPr marL="0" lvl="0" indent="0" algn="l" rtl="0">
              <a:spcBef>
                <a:spcPts val="0"/>
              </a:spcBef>
              <a:spcAft>
                <a:spcPts val="0"/>
              </a:spcAft>
              <a:buNone/>
            </a:pPr>
            <a:r>
              <a:rPr lang="en" sz="1150" b="1" dirty="0">
                <a:highlight>
                  <a:srgbClr val="FFFFFF"/>
                </a:highlight>
              </a:rPr>
              <a:t>Signal-to-noise: </a:t>
            </a:r>
            <a:r>
              <a:rPr lang="en" sz="1150" dirty="0">
                <a:highlight>
                  <a:srgbClr val="FFFFFF"/>
                </a:highlight>
              </a:rPr>
              <a:t>compares the level of a desired </a:t>
            </a:r>
            <a:r>
              <a:rPr lang="en" sz="1150" u="sng" dirty="0">
                <a:solidFill>
                  <a:srgbClr val="1559B5"/>
                </a:solidFill>
                <a:highlight>
                  <a:srgbClr val="FFFFFF"/>
                </a:highlight>
                <a:hlinkClick r:id="rId3"/>
              </a:rPr>
              <a:t>signal</a:t>
            </a:r>
            <a:r>
              <a:rPr lang="en" sz="1150" dirty="0">
                <a:highlight>
                  <a:srgbClr val="FFFFFF"/>
                </a:highlight>
              </a:rPr>
              <a:t> to the level of background </a:t>
            </a:r>
            <a:r>
              <a:rPr lang="en" sz="1150" u="sng" dirty="0">
                <a:solidFill>
                  <a:srgbClr val="1559B5"/>
                </a:solidFill>
                <a:highlight>
                  <a:srgbClr val="FFFFFF"/>
                </a:highlight>
                <a:hlinkClick r:id="rId4"/>
              </a:rPr>
              <a:t>noise</a:t>
            </a:r>
            <a:r>
              <a:rPr lang="en" sz="1150" dirty="0">
                <a:highlight>
                  <a:srgbClr val="FFFFFF"/>
                </a:highlight>
              </a:rPr>
              <a:t>. SNR is defined as the ratio of signal power to the noise power, often expressed in decibels</a:t>
            </a:r>
            <a:endParaRPr sz="1150" dirty="0">
              <a:highlight>
                <a:srgbClr val="FFFFFF"/>
              </a:highlight>
            </a:endParaRPr>
          </a:p>
          <a:p>
            <a:pPr marL="0" lvl="0" indent="0" algn="l" rtl="0">
              <a:spcBef>
                <a:spcPts val="0"/>
              </a:spcBef>
              <a:spcAft>
                <a:spcPts val="0"/>
              </a:spcAft>
              <a:buNone/>
            </a:pPr>
            <a:r>
              <a:rPr lang="en" sz="1200" dirty="0">
                <a:solidFill>
                  <a:srgbClr val="222222"/>
                </a:solidFill>
                <a:highlight>
                  <a:srgbClr val="FFFFFF"/>
                </a:highlight>
              </a:rPr>
              <a:t>signal-to-noise ratio of 100 dB, it means that the level of the audio signal is 100 dB higher than the level of the noise</a:t>
            </a:r>
            <a:endParaRPr sz="1150" dirty="0">
              <a:highlight>
                <a:srgbClr val="FFFFFF"/>
              </a:highlight>
            </a:endParaRPr>
          </a:p>
          <a:p>
            <a:pPr marL="0" lvl="0" indent="0" algn="l" rtl="0">
              <a:spcBef>
                <a:spcPts val="0"/>
              </a:spcBef>
              <a:spcAft>
                <a:spcPts val="0"/>
              </a:spcAft>
              <a:buNone/>
            </a:pPr>
            <a:endParaRPr sz="1150" dirty="0">
              <a:highlight>
                <a:srgbClr val="FFFFFF"/>
              </a:highlight>
            </a:endParaRPr>
          </a:p>
          <a:p>
            <a:pPr marL="0" lvl="0" indent="0" algn="l" rtl="0">
              <a:spcBef>
                <a:spcPts val="0"/>
              </a:spcBef>
              <a:spcAft>
                <a:spcPts val="0"/>
              </a:spcAft>
              <a:buNone/>
            </a:pPr>
            <a:r>
              <a:rPr lang="en" sz="1150" dirty="0">
                <a:highlight>
                  <a:srgbClr val="FFFFFF"/>
                </a:highlight>
              </a:rPr>
              <a:t> </a:t>
            </a:r>
            <a:r>
              <a:rPr lang="en" sz="1150" b="1" dirty="0">
                <a:highlight>
                  <a:srgbClr val="FFFFFF"/>
                </a:highlight>
              </a:rPr>
              <a:t>structural similarity</a:t>
            </a:r>
            <a:r>
              <a:rPr lang="en" sz="1150" dirty="0">
                <a:highlight>
                  <a:srgbClr val="FFFFFF"/>
                </a:highlight>
              </a:rPr>
              <a:t> (SSIM) index is a method for predicting the perceived quality of digital television and cinematic pictures, as well as other kinds of digital images and videos. SSIM is used for measuring the similarity between two images. The SSIM index is a full reference metric; in other words, the measurement or prediction of image quality is based on an initial uncompressed or distortion-free image as reference.</a:t>
            </a:r>
            <a:r>
              <a:rPr lang="en" dirty="0"/>
              <a:t> 	</a:t>
            </a:r>
            <a:endParaRPr sz="1000"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r>
              <a:rPr lang="en" sz="1000" dirty="0"/>
              <a:t>Our WESPE method trained with the DPED DSLR target performs better than the baseline method (APE). Considering the better SSIM metric only, it is even almost as good as the network in [13] that uses a fully supervised approach and requires pixel-aligned ground truth images.</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WESPE trained on DIV2K images as target (WESPE [DIV2K]) and tested </a:t>
            </a:r>
            <a:r>
              <a:rPr lang="en" sz="1000" i="1" dirty="0" err="1"/>
              <a:t>w.r.t</a:t>
            </a:r>
            <a:r>
              <a:rPr lang="en" sz="1000" i="1" dirty="0"/>
              <a:t>. </a:t>
            </a:r>
            <a:r>
              <a:rPr lang="en" sz="1000" dirty="0"/>
              <a:t>DPED images degrades PSNR and SSIM scores compared to WESPE [DPED], but still remains above APE. This is unsurprising as we are measuring proximity to known ground truth images laying in the domain of DPED DSLR photos (and not DIV2K): being close to it does not necessarily imply looking good.</a:t>
            </a:r>
            <a:endParaRPr sz="10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43209ffb14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43209ffb14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Figure 3: From left to right, top to bottom: original iPhone photo and the same image after applying, resp.: Apple Photo Enhancer, WESPE trained on DPED, WESPE trained on DIV2K, Ignatov </a:t>
            </a:r>
            <a:r>
              <a:rPr lang="en" sz="1000" i="1"/>
              <a:t>et al. </a:t>
            </a:r>
            <a:r>
              <a:rPr lang="en" sz="1000"/>
              <a:t>[13], and the corresponding DSLR image.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46299377c7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46299377c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WESPE does not require before/after ground truth correspondences to be trained, so in this section we train it on various datasets in the wild whose main characteristics are shown in Table 4 as used in our experiments.</a:t>
            </a:r>
            <a:endParaRPr sz="1000" dirty="0"/>
          </a:p>
          <a:p>
            <a:pPr marL="0" lvl="0" indent="0" algn="l" rtl="0">
              <a:spcBef>
                <a:spcPts val="0"/>
              </a:spcBef>
              <a:spcAft>
                <a:spcPts val="0"/>
              </a:spcAft>
              <a:buNone/>
            </a:pPr>
            <a:endParaRPr dirty="0"/>
          </a:p>
          <a:p>
            <a:pPr marL="0" lvl="0" indent="0" algn="l" rtl="0">
              <a:spcBef>
                <a:spcPts val="0"/>
              </a:spcBef>
              <a:spcAft>
                <a:spcPts val="0"/>
              </a:spcAft>
              <a:buNone/>
            </a:pPr>
            <a:r>
              <a:rPr lang="en" sz="1000" dirty="0"/>
              <a:t>we complement the DPED dataset containing photos from older phones with pictures taken by phones marketed as having state-of-the-art cameras: the iPhone 6, HTC One M9 and Huawei P9.</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We additionally consider two widely-used datasets in Computer Vision and learning: the Cityscapes and KITTI  public datasets. They contain a large-scale set of urban images of low quality, which forms a good use case for automated quality enhancement. That is, Cityscapes contains photos taken by a dash-camera (it lacks image details, resolution and brightness), while KITTI photos are brighter, but only half the resolution, disallowing sharp details (see Figure 5). Finally, we use the recent DIV2K dataset of high quality images and diverse contents and camera sources as a target for our WESPE training.</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Importantly, here we evaluate all images with no-reference quality metrics, that will give an absolute image quality score, not a proximity to a reference. For objective quality measurement, we mainly focus on the Codebook Representation for No-Reference Image Assessment (</a:t>
            </a:r>
            <a:r>
              <a:rPr lang="en" sz="1000" b="1" i="1" dirty="0"/>
              <a:t>CORNIA</a:t>
            </a:r>
            <a:r>
              <a:rPr lang="en" sz="1000" dirty="0"/>
              <a:t>): it is a perceptual measure mapping to average human quality assessments for images. Additionally, we compute typical signal processing measures, namely image </a:t>
            </a:r>
            <a:r>
              <a:rPr lang="en" sz="1000" b="1" i="1" dirty="0"/>
              <a:t>entropy</a:t>
            </a:r>
            <a:r>
              <a:rPr lang="en" sz="1000" i="1" dirty="0"/>
              <a:t> </a:t>
            </a:r>
            <a:r>
              <a:rPr lang="en" sz="1000" dirty="0"/>
              <a:t>(based on pixel level observations) and bits per pixel (</a:t>
            </a:r>
            <a:r>
              <a:rPr lang="en" sz="1000" b="1" i="1" dirty="0" err="1"/>
              <a:t>bpp</a:t>
            </a:r>
            <a:r>
              <a:rPr lang="en" sz="1000" dirty="0"/>
              <a:t>) of the PNG lossless image compression. Both image entropy and </a:t>
            </a:r>
            <a:r>
              <a:rPr lang="en" sz="1000" dirty="0" err="1"/>
              <a:t>bpp</a:t>
            </a:r>
            <a:r>
              <a:rPr lang="en" sz="1000" dirty="0"/>
              <a:t> are indicators of the quantity of information in an image. </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We train WESPE to map from one of the datasets mentioned above to the DIV2K image dataset as target. We also report absolute quality measures (</a:t>
            </a:r>
            <a:r>
              <a:rPr lang="en" sz="1000" i="1" dirty="0"/>
              <a:t>i.e.</a:t>
            </a:r>
            <a:r>
              <a:rPr lang="en" sz="1000" dirty="0"/>
              <a:t>, </a:t>
            </a:r>
            <a:r>
              <a:rPr lang="en" sz="1000" dirty="0" err="1"/>
              <a:t>bbp</a:t>
            </a:r>
            <a:r>
              <a:rPr lang="en" sz="1000" dirty="0"/>
              <a:t>, entropy and CORNIA scores) on original DPED images as well as APE- enhanced, [13]-enhanced and WESPE-enhanced ([DPED] and [DIV2K] variants) images in Table 3, and take the best-performing methods to compare on the remaining datasets in Table 6.</a:t>
            </a:r>
            <a:endParaRPr sz="10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46299377c7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46299377c7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Table 3: Average entropy, bit per pixel and CORNIA (lower is better) results on DPED test images. Best results are in bold.</a:t>
            </a:r>
            <a:endParaRPr sz="1000"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r>
              <a:rPr lang="en" sz="1000" dirty="0"/>
              <a:t>Table 6: Average entropy, bit per pixel and CORNIA scores on five test datasets. Best results are in bold.</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Table 3 shows that the DIV2K variant of WESPE generates the best overall image quality, surpassing [13] and the WESPE variant that targets DPED DSLR images. This confirms the impression that proximity to ground truth is not the only matter of importance. This table also shows that improvement is stronger for low-quality cameras (iPhone and Blackberry) than for the better Sony camera, which probably benefits less from the WESPE image healing. Moreover, targeting the DIV2K image quality domain seems to improve over the DPED DSLR domain: WESPE [DIV2K] generally improves or competes with WESPE [DPED] and even the fully supervised [13] network.</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On datasets in the wild (Table 6), WESPE and APE improve the original images on all metrics on the urban images (KITTI and Cityscapes). WESPE demonstrates significantly better results on the CORNIA and </a:t>
            </a:r>
            <a:r>
              <a:rPr lang="en" sz="1000" dirty="0" err="1"/>
              <a:t>bpp</a:t>
            </a:r>
            <a:r>
              <a:rPr lang="en" sz="1000" dirty="0"/>
              <a:t> metrics, but also on image entropy. Recall that KITTI and Cityscapes consist of images of poor quality, and our method is successful in healing such pictures. On the smartphones, whose pictures are already of high quality, our method shows improved </a:t>
            </a:r>
            <a:r>
              <a:rPr lang="en" sz="1000" dirty="0" err="1"/>
              <a:t>bpp</a:t>
            </a:r>
            <a:r>
              <a:rPr lang="en" sz="1000" dirty="0"/>
              <a:t> and slightly worse CORNIA scores, while keeping image entropy on par. The latter findings are quite ambiguous, since visual results for the urban (Figure 5) and phone datasets (Figure 6) demonstrate that there is a significant image quality difference that is not fully reflected by the entropy, </a:t>
            </a:r>
            <a:r>
              <a:rPr lang="en" sz="1000" dirty="0" err="1"/>
              <a:t>bpp</a:t>
            </a:r>
            <a:r>
              <a:rPr lang="en" sz="1000" dirty="0"/>
              <a:t>, and CORNIA quantitative numbers as proxy measures for perceived image quality. Moreover, since the correlation between objective scores and human perception can be debatable, in the following subsections we provide a complementary subjective quality evaluation.</a:t>
            </a:r>
            <a:endParaRPr sz="10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46299377c7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46299377c7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conducted a user study comparing subjective evaluation of the original, APE-enhanced and WESPE-enhanced photos with DIV2K as target, for the 5 datasets in the wild</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To assess subjective quality, we chose a </a:t>
            </a:r>
            <a:r>
              <a:rPr lang="en" sz="1000" b="1" dirty="0"/>
              <a:t>pairwise forced choice method</a:t>
            </a:r>
            <a:r>
              <a:rPr lang="en" sz="1000" dirty="0"/>
              <a:t>. The user’s task was to choose the preferred picture among two displayed side by side. No additional selection criteria were specified, and users were allowed to zoom in and out at will without time restriction.</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users were shown a before vs. after WESPE-enhancement pair and a APE- enhanced vs. WESPE-enhanced pair to compare. 38 people participated in this survey</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WESPE-improved images are on average preferred over non-enhanced original images</a:t>
            </a:r>
            <a:endParaRPr sz="1000"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r>
              <a:rPr lang="en" sz="1000" dirty="0"/>
              <a:t>WESPE results are clearly preferred over the APE ones, </a:t>
            </a:r>
            <a:r>
              <a:rPr lang="en" dirty="0"/>
              <a:t>		 	 	 		</a:t>
            </a:r>
            <a:endParaRPr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r>
              <a:rPr lang="en" sz="1000" dirty="0"/>
              <a:t>On the modern phone cameras, users found it difficult to distinguish the quality of the WESPE-improved especially when the originals were already of good quality</a:t>
            </a:r>
            <a:endParaRPr sz="10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43209ffb1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43209ffb1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3209ffb14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43209ffb1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3209ffb1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43209ffb1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CityScapes</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3209ffb1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3209ffb1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Iphone 6</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6299377c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6299377c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Gathering human-perceived photo quality scores is a tedious hence non-scalable process. To complement this, we train a virtual rater to mimic Flickr user behavior when adding an image to their favorites. Under the assumption that users tend to add better rather than lower quality images to their </a:t>
            </a:r>
            <a:r>
              <a:rPr lang="en" sz="1000" dirty="0" err="1"/>
              <a:t>Faves</a:t>
            </a:r>
            <a:r>
              <a:rPr lang="en" sz="1000" dirty="0"/>
              <a:t>, we train a binary classifier CNN to predict favorite status of an image by an average user, which we call the Flickr </a:t>
            </a:r>
            <a:r>
              <a:rPr lang="en" sz="1000" dirty="0" err="1"/>
              <a:t>Faves</a:t>
            </a:r>
            <a:r>
              <a:rPr lang="en" sz="1000" dirty="0"/>
              <a:t> Score (FFS).</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collect a </a:t>
            </a:r>
            <a:r>
              <a:rPr lang="en" sz="1000" i="1" dirty="0"/>
              <a:t>Flickr </a:t>
            </a:r>
            <a:r>
              <a:rPr lang="en" sz="1000" i="1" dirty="0" err="1"/>
              <a:t>Faves</a:t>
            </a:r>
            <a:r>
              <a:rPr lang="en" sz="1000" i="1" dirty="0"/>
              <a:t> Score dataset </a:t>
            </a:r>
            <a:r>
              <a:rPr lang="en" sz="1000" dirty="0"/>
              <a:t>(FFSD) consisting of 16K photos randomly crawled from Flickr along with their number of views and </a:t>
            </a:r>
            <a:r>
              <a:rPr lang="en" sz="1000" dirty="0" err="1"/>
              <a:t>Faves</a:t>
            </a:r>
            <a:r>
              <a:rPr lang="en" sz="1000" dirty="0"/>
              <a:t>.</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dirty="0"/>
              <a:t>FFS = </a:t>
            </a:r>
            <a:r>
              <a:rPr lang="en" sz="1000" dirty="0"/>
              <a:t>the number of times is was </a:t>
            </a:r>
            <a:r>
              <a:rPr lang="en" sz="1000" dirty="0" err="1"/>
              <a:t>fav’ed</a:t>
            </a:r>
            <a:r>
              <a:rPr lang="en" sz="1000" dirty="0"/>
              <a:t> over the number of times it was viewed, assume this strongly depends on over- all image quality. We then binary-label all images as either. </a:t>
            </a:r>
            <a:r>
              <a:rPr lang="en" dirty="0"/>
              <a:t>	</a:t>
            </a:r>
            <a:r>
              <a:rPr lang="en" sz="1000" dirty="0"/>
              <a:t>low –or high-quality based the median FFS: below median is low-quality, above is high-quality.</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train a VGG19-style [26] CNN on random 224 × 224px patches to classify image </a:t>
            </a:r>
            <a:r>
              <a:rPr lang="en" sz="1000" dirty="0" err="1"/>
              <a:t>Fave</a:t>
            </a:r>
            <a:r>
              <a:rPr lang="en" sz="1000" dirty="0"/>
              <a:t> status and achieve 68.75% accuracy on test images. The network was initialized with VGG19 weights pre-trained on ImageNet, and trained until the early stopping criterion is met with a learning rate of 5e-5 and a batch size of 25. We split the data into training, validation and testing subsets of 15.2K, 400 and 400 images, respectively.</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Per-dataset average FFS scores are shown in Tables 7 and 8. Note that this labeling differs from pairwise preference selection as in our user study of section 4.3: it’s an absolute rating of images in the wild, as opposed to a limited pairwise comparison.</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Our first observation is that the FFS scorer behaves coherently with all observations about DPED: the three smartphones’ original photos that were termed as ‘poor’, ‘mediocre’ and ‘average’ in [13] have according FFS scores (Table 7, first column), and the more modern cameras have FFS scores that are similar to the best DPED smartphone (</a:t>
            </a:r>
            <a:r>
              <a:rPr lang="en" sz="1000" i="1" dirty="0"/>
              <a:t>i.e.</a:t>
            </a:r>
            <a:r>
              <a:rPr lang="en" sz="1000" dirty="0"/>
              <a:t>, Sony) camera (Table 8, first column)</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Finally, poorer- quality images in the Cityscapes and KITTI datasets score significantly lower. Having validated our scalable virtual FFS rater, one can note in Tables 7 and 8 that the FFS scores of WESPE consistently indicate improved quality over original images or the ones enhanced by the fully supervised method of [13]. Furthermore, this confirms our (now recurrent) finding that the [DIV2K] variant of WESPE improves over the [DPED] one.</a:t>
            </a:r>
            <a:endParaRPr sz="10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3209ffb14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3209ffb14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our experiments reveal that WESPE demonstrates the performance comparable or surpassing the traditional enhancers and competes with the current state of the art supervised methods, while relaxing the need of supervision thus avoiding tedious creation of pixel-aligned datasets.</a:t>
            </a:r>
            <a:endParaRPr sz="10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43209ffb14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43209ffb1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43209ffb14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43209ffb1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43209ffb1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43209ffb1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46299377c7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46299377c7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3a00b4ef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3a00b4ef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6299377c7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6299377c7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46299377c7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46299377c7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6299377c7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6299377c7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46299377c7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46299377c7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412750" y="519522"/>
            <a:ext cx="7774632" cy="648072"/>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2800" b="1" i="0" u="none" strike="noStrike" cap="none">
                <a:solidFill>
                  <a:srgbClr val="990000"/>
                </a:solidFill>
                <a:latin typeface="Verdana"/>
                <a:ea typeface="Verdana"/>
                <a:cs typeface="Verdana"/>
                <a:sym typeface="Verdana"/>
              </a:defRPr>
            </a:lvl1pPr>
            <a:lvl2pPr marR="0" lvl="1" algn="l" rtl="0">
              <a:spcBef>
                <a:spcPts val="0"/>
              </a:spcBef>
              <a:spcAft>
                <a:spcPts val="0"/>
              </a:spcAft>
              <a:buSzPts val="1400"/>
              <a:buNone/>
              <a:defRPr sz="2800" b="0" i="0" u="none" strike="noStrike" cap="none">
                <a:solidFill>
                  <a:srgbClr val="990000"/>
                </a:solidFill>
                <a:latin typeface="Verdana"/>
                <a:ea typeface="Verdana"/>
                <a:cs typeface="Verdana"/>
                <a:sym typeface="Verdana"/>
              </a:defRPr>
            </a:lvl2pPr>
            <a:lvl3pPr marR="0" lvl="2" algn="l" rtl="0">
              <a:spcBef>
                <a:spcPts val="0"/>
              </a:spcBef>
              <a:spcAft>
                <a:spcPts val="0"/>
              </a:spcAft>
              <a:buSzPts val="1400"/>
              <a:buNone/>
              <a:defRPr sz="2800" b="0" i="0" u="none" strike="noStrike" cap="none">
                <a:solidFill>
                  <a:srgbClr val="990000"/>
                </a:solidFill>
                <a:latin typeface="Verdana"/>
                <a:ea typeface="Verdana"/>
                <a:cs typeface="Verdana"/>
                <a:sym typeface="Verdana"/>
              </a:defRPr>
            </a:lvl3pPr>
            <a:lvl4pPr marR="0" lvl="3" algn="l" rtl="0">
              <a:spcBef>
                <a:spcPts val="0"/>
              </a:spcBef>
              <a:spcAft>
                <a:spcPts val="0"/>
              </a:spcAft>
              <a:buSzPts val="1400"/>
              <a:buNone/>
              <a:defRPr sz="2800" b="0" i="0" u="none" strike="noStrike" cap="none">
                <a:solidFill>
                  <a:srgbClr val="990000"/>
                </a:solidFill>
                <a:latin typeface="Verdana"/>
                <a:ea typeface="Verdana"/>
                <a:cs typeface="Verdana"/>
                <a:sym typeface="Verdana"/>
              </a:defRPr>
            </a:lvl4pPr>
            <a:lvl5pPr marR="0" lvl="4" algn="l" rtl="0">
              <a:spcBef>
                <a:spcPts val="0"/>
              </a:spcBef>
              <a:spcAft>
                <a:spcPts val="0"/>
              </a:spcAft>
              <a:buSzPts val="1400"/>
              <a:buNone/>
              <a:defRPr sz="2800" b="0" i="0" u="none" strike="noStrike" cap="none">
                <a:solidFill>
                  <a:srgbClr val="990000"/>
                </a:solidFill>
                <a:latin typeface="Verdana"/>
                <a:ea typeface="Verdana"/>
                <a:cs typeface="Verdana"/>
                <a:sym typeface="Verdana"/>
              </a:defRPr>
            </a:lvl5pPr>
            <a:lvl6pPr marR="0" lvl="5" algn="l" rtl="0">
              <a:spcBef>
                <a:spcPts val="0"/>
              </a:spcBef>
              <a:spcAft>
                <a:spcPts val="0"/>
              </a:spcAft>
              <a:buSzPts val="1400"/>
              <a:buNone/>
              <a:defRPr sz="2800" b="0" i="0" u="none" strike="noStrike" cap="none">
                <a:solidFill>
                  <a:srgbClr val="990000"/>
                </a:solidFill>
                <a:latin typeface="Arial Black"/>
                <a:ea typeface="Arial Black"/>
                <a:cs typeface="Arial Black"/>
                <a:sym typeface="Arial Black"/>
              </a:defRPr>
            </a:lvl6pPr>
            <a:lvl7pPr marR="0" lvl="6" algn="l" rtl="0">
              <a:spcBef>
                <a:spcPts val="0"/>
              </a:spcBef>
              <a:spcAft>
                <a:spcPts val="0"/>
              </a:spcAft>
              <a:buSzPts val="1400"/>
              <a:buNone/>
              <a:defRPr sz="2800" b="0" i="0" u="none" strike="noStrike" cap="none">
                <a:solidFill>
                  <a:srgbClr val="990000"/>
                </a:solidFill>
                <a:latin typeface="Arial Black"/>
                <a:ea typeface="Arial Black"/>
                <a:cs typeface="Arial Black"/>
                <a:sym typeface="Arial Black"/>
              </a:defRPr>
            </a:lvl7pPr>
            <a:lvl8pPr marR="0" lvl="7" algn="l" rtl="0">
              <a:spcBef>
                <a:spcPts val="0"/>
              </a:spcBef>
              <a:spcAft>
                <a:spcPts val="0"/>
              </a:spcAft>
              <a:buSzPts val="1400"/>
              <a:buNone/>
              <a:defRPr sz="2800" b="0" i="0" u="none" strike="noStrike" cap="none">
                <a:solidFill>
                  <a:srgbClr val="990000"/>
                </a:solidFill>
                <a:latin typeface="Arial Black"/>
                <a:ea typeface="Arial Black"/>
                <a:cs typeface="Arial Black"/>
                <a:sym typeface="Arial Black"/>
              </a:defRPr>
            </a:lvl8pPr>
            <a:lvl9pPr marR="0" lvl="8" algn="l" rtl="0">
              <a:spcBef>
                <a:spcPts val="0"/>
              </a:spcBef>
              <a:spcAft>
                <a:spcPts val="0"/>
              </a:spcAft>
              <a:buSzPts val="1400"/>
              <a:buNone/>
              <a:defRPr sz="2800" b="0" i="0" u="none" strike="noStrike" cap="none">
                <a:solidFill>
                  <a:srgbClr val="990000"/>
                </a:solidFill>
                <a:latin typeface="Arial Black"/>
                <a:ea typeface="Arial Black"/>
                <a:cs typeface="Arial Black"/>
                <a:sym typeface="Arial Black"/>
              </a:defRPr>
            </a:lvl9pPr>
          </a:lstStyle>
          <a:p>
            <a:endParaRPr/>
          </a:p>
        </p:txBody>
      </p:sp>
      <p:sp>
        <p:nvSpPr>
          <p:cNvPr id="63" name="Google Shape;63;p15"/>
          <p:cNvSpPr txBox="1">
            <a:spLocks noGrp="1"/>
          </p:cNvSpPr>
          <p:nvPr>
            <p:ph type="body" idx="1"/>
          </p:nvPr>
        </p:nvSpPr>
        <p:spPr>
          <a:xfrm>
            <a:off x="395536" y="1275606"/>
            <a:ext cx="7772400" cy="2815158"/>
          </a:xfrm>
          <a:prstGeom prst="rect">
            <a:avLst/>
          </a:prstGeom>
          <a:noFill/>
          <a:ln>
            <a:noFill/>
          </a:ln>
        </p:spPr>
        <p:txBody>
          <a:bodyPr spcFirstLastPara="1" wrap="square" lIns="91425" tIns="45700" rIns="91425" bIns="45700" anchor="t" anchorCtr="0"/>
          <a:lstStyle>
            <a:lvl1pPr marL="457200" marR="0" lvl="0"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64" name="Google Shape;64;p15" descr="top.png"/>
          <p:cNvPicPr preferRelativeResize="0"/>
          <p:nvPr/>
        </p:nvPicPr>
        <p:blipFill rotWithShape="1">
          <a:blip r:embed="rId2">
            <a:alphaModFix/>
          </a:blip>
          <a:srcRect/>
          <a:stretch/>
        </p:blipFill>
        <p:spPr>
          <a:xfrm>
            <a:off x="-1" y="-1399"/>
            <a:ext cx="6858001" cy="288229"/>
          </a:xfrm>
          <a:prstGeom prst="rect">
            <a:avLst/>
          </a:prstGeom>
          <a:noFill/>
          <a:ln>
            <a:noFill/>
          </a:ln>
        </p:spPr>
      </p:pic>
      <p:sp>
        <p:nvSpPr>
          <p:cNvPr id="65" name="Google Shape;65;p15"/>
          <p:cNvSpPr/>
          <p:nvPr/>
        </p:nvSpPr>
        <p:spPr>
          <a:xfrm>
            <a:off x="0" y="4326161"/>
            <a:ext cx="9144000" cy="665033"/>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400"/>
              <a:buFont typeface="Times"/>
              <a:buNone/>
            </a:pPr>
            <a:r>
              <a:rPr lang="en" sz="2400" b="0" i="0" u="none" strike="noStrike" cap="none">
                <a:solidFill>
                  <a:schemeClr val="dk1"/>
                </a:solidFill>
                <a:latin typeface="Times"/>
                <a:ea typeface="Times"/>
                <a:cs typeface="Times"/>
                <a:sym typeface="Times"/>
              </a:rPr>
              <a:t> </a:t>
            </a:r>
            <a:endParaRPr sz="2400" b="0" i="0" u="none" strike="noStrike" cap="none">
              <a:solidFill>
                <a:schemeClr val="dk1"/>
              </a:solidFill>
              <a:latin typeface="Times"/>
              <a:ea typeface="Times"/>
              <a:cs typeface="Times"/>
              <a:sym typeface="Times"/>
            </a:endParaRPr>
          </a:p>
        </p:txBody>
      </p:sp>
      <p:sp>
        <p:nvSpPr>
          <p:cNvPr id="66" name="Google Shape;66;p15"/>
          <p:cNvSpPr txBox="1"/>
          <p:nvPr/>
        </p:nvSpPr>
        <p:spPr>
          <a:xfrm>
            <a:off x="179512" y="4614086"/>
            <a:ext cx="4536504" cy="2700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i="0" u="none" strike="noStrike" cap="none">
                <a:solidFill>
                  <a:srgbClr val="A69C95"/>
                </a:solidFill>
                <a:latin typeface="Verdana"/>
                <a:ea typeface="Verdana"/>
                <a:cs typeface="Verdana"/>
                <a:sym typeface="Verdana"/>
              </a:rPr>
              <a:t>uOttawa.ca</a:t>
            </a:r>
            <a:endParaRPr sz="1200" b="1" i="0" u="none" strike="noStrike" cap="none">
              <a:solidFill>
                <a:srgbClr val="A69C95"/>
              </a:solidFill>
              <a:latin typeface="Verdana"/>
              <a:ea typeface="Verdana"/>
              <a:cs typeface="Verdana"/>
              <a:sym typeface="Verdana"/>
            </a:endParaRPr>
          </a:p>
        </p:txBody>
      </p:sp>
      <p:pic>
        <p:nvPicPr>
          <p:cNvPr id="67" name="Google Shape;67;p15" descr="uOttawa_HOR_WG7.png"/>
          <p:cNvPicPr preferRelativeResize="0"/>
          <p:nvPr/>
        </p:nvPicPr>
        <p:blipFill rotWithShape="1">
          <a:blip r:embed="rId3">
            <a:alphaModFix/>
          </a:blip>
          <a:srcRect/>
          <a:stretch/>
        </p:blipFill>
        <p:spPr>
          <a:xfrm>
            <a:off x="7209367" y="4460875"/>
            <a:ext cx="1273174" cy="340530"/>
          </a:xfrm>
          <a:prstGeom prst="rect">
            <a:avLst/>
          </a:prstGeom>
          <a:noFill/>
          <a:ln>
            <a:noFill/>
          </a:ln>
        </p:spPr>
      </p:pic>
      <p:pic>
        <p:nvPicPr>
          <p:cNvPr id="68" name="Google Shape;68;p15" descr="FMFM_CORP_FOOTER.jpg"/>
          <p:cNvPicPr preferRelativeResize="0"/>
          <p:nvPr/>
        </p:nvPicPr>
        <p:blipFill rotWithShape="1">
          <a:blip r:embed="rId4">
            <a:alphaModFix/>
          </a:blip>
          <a:srcRect/>
          <a:stretch/>
        </p:blipFill>
        <p:spPr>
          <a:xfrm>
            <a:off x="-13729" y="4988148"/>
            <a:ext cx="6878595" cy="160501"/>
          </a:xfrm>
          <a:prstGeom prst="rect">
            <a:avLst/>
          </a:prstGeom>
          <a:noFill/>
          <a:ln>
            <a:noFill/>
          </a:ln>
        </p:spPr>
      </p:pic>
      <p:sp>
        <p:nvSpPr>
          <p:cNvPr id="69" name="Google Shape;69;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83513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1.jpg"/></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47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0" dirty="0">
                <a:solidFill>
                  <a:srgbClr val="000000"/>
                </a:solidFill>
                <a:latin typeface="Arial"/>
                <a:ea typeface="Arial"/>
                <a:cs typeface="Arial"/>
                <a:sym typeface="Arial"/>
              </a:rPr>
              <a:t>WESPE: Weakly Supervised Photo Enhancer for Digital Cameras</a:t>
            </a:r>
            <a:endParaRPr sz="2000" b="0" dirty="0">
              <a:solidFill>
                <a:srgbClr val="000000"/>
              </a:solidFill>
              <a:latin typeface="Arial"/>
              <a:ea typeface="Arial"/>
              <a:cs typeface="Arial"/>
              <a:sym typeface="Arial"/>
            </a:endParaRPr>
          </a:p>
          <a:p>
            <a:pPr marL="0" lvl="0" indent="0" algn="l" rtl="0">
              <a:spcBef>
                <a:spcPts val="0"/>
              </a:spcBef>
              <a:spcAft>
                <a:spcPts val="0"/>
              </a:spcAft>
              <a:buNone/>
            </a:pPr>
            <a:r>
              <a:rPr lang="en" sz="1100" b="0" dirty="0">
                <a:solidFill>
                  <a:srgbClr val="000000"/>
                </a:solidFill>
                <a:latin typeface="Arial"/>
                <a:ea typeface="Arial"/>
                <a:cs typeface="Arial"/>
                <a:sym typeface="Arial"/>
              </a:rPr>
              <a:t>					</a:t>
            </a:r>
            <a:endParaRPr sz="1100" b="0" dirty="0">
              <a:solidFill>
                <a:srgbClr val="000000"/>
              </a:solidFill>
              <a:latin typeface="Arial"/>
              <a:ea typeface="Arial"/>
              <a:cs typeface="Arial"/>
              <a:sym typeface="Arial"/>
            </a:endParaRPr>
          </a:p>
          <a:p>
            <a:pPr marL="0" lvl="0" indent="0" algn="l" rtl="0">
              <a:spcBef>
                <a:spcPts val="0"/>
              </a:spcBef>
              <a:spcAft>
                <a:spcPts val="0"/>
              </a:spcAft>
              <a:buNone/>
            </a:pPr>
            <a:r>
              <a:rPr lang="en" sz="1100" b="0" dirty="0">
                <a:solidFill>
                  <a:srgbClr val="000000"/>
                </a:solidFill>
                <a:latin typeface="Arial"/>
                <a:ea typeface="Arial"/>
                <a:cs typeface="Arial"/>
                <a:sym typeface="Arial"/>
              </a:rPr>
              <a:t>Authors: </a:t>
            </a:r>
            <a:r>
              <a:rPr lang="en" sz="1200" b="0" dirty="0">
                <a:solidFill>
                  <a:srgbClr val="000000"/>
                </a:solidFill>
                <a:latin typeface="Arial"/>
                <a:ea typeface="Arial"/>
                <a:cs typeface="Arial"/>
                <a:sym typeface="Arial"/>
              </a:rPr>
              <a:t>Andrey Ignatov, Nikolay Kobyshev, Kenneth Vanhoey, Radu Timofte, Luc Van Gool</a:t>
            </a:r>
            <a:r>
              <a:rPr lang="en" sz="1100" b="0" dirty="0">
                <a:solidFill>
                  <a:srgbClr val="000000"/>
                </a:solidFill>
                <a:latin typeface="Arial"/>
                <a:ea typeface="Arial"/>
                <a:cs typeface="Arial"/>
                <a:sym typeface="Arial"/>
              </a:rPr>
              <a:t>		</a:t>
            </a:r>
            <a:endParaRPr sz="1100" b="0" dirty="0">
              <a:solidFill>
                <a:srgbClr val="000000"/>
              </a:solidFill>
              <a:latin typeface="Arial"/>
              <a:ea typeface="Arial"/>
              <a:cs typeface="Arial"/>
              <a:sym typeface="Arial"/>
            </a:endParaRPr>
          </a:p>
          <a:p>
            <a:pPr marL="0" lvl="0" indent="0" algn="l" rtl="0">
              <a:spcBef>
                <a:spcPts val="0"/>
              </a:spcBef>
              <a:spcAft>
                <a:spcPts val="0"/>
              </a:spcAft>
              <a:buNone/>
            </a:pPr>
            <a:endParaRPr sz="1100" b="0" dirty="0">
              <a:solidFill>
                <a:srgbClr val="000000"/>
              </a:solidFill>
              <a:latin typeface="Arial"/>
              <a:ea typeface="Arial"/>
              <a:cs typeface="Arial"/>
              <a:sym typeface="Arial"/>
            </a:endParaRPr>
          </a:p>
          <a:p>
            <a:pPr marL="0" lvl="0" indent="0" algn="l" rtl="0">
              <a:spcBef>
                <a:spcPts val="0"/>
              </a:spcBef>
              <a:spcAft>
                <a:spcPts val="0"/>
              </a:spcAft>
              <a:buClr>
                <a:srgbClr val="000000"/>
              </a:buClr>
              <a:buSzPts val="1100"/>
              <a:buFont typeface="Arial"/>
              <a:buNone/>
            </a:pPr>
            <a:r>
              <a:rPr lang="en" sz="1200" b="0" dirty="0">
                <a:solidFill>
                  <a:srgbClr val="000000"/>
                </a:solidFill>
                <a:latin typeface="Arial"/>
                <a:ea typeface="Arial"/>
                <a:cs typeface="Arial"/>
                <a:sym typeface="Arial"/>
              </a:rPr>
              <a:t>CVPR 2018</a:t>
            </a:r>
            <a:endParaRPr sz="1200" b="0" dirty="0">
              <a:solidFill>
                <a:srgbClr val="000000"/>
              </a:solidFill>
              <a:latin typeface="Arial"/>
              <a:ea typeface="Arial"/>
              <a:cs typeface="Arial"/>
              <a:sym typeface="Arial"/>
            </a:endParaRPr>
          </a:p>
          <a:p>
            <a:pPr marL="0" lvl="0" indent="0" algn="l" rtl="0">
              <a:spcBef>
                <a:spcPts val="0"/>
              </a:spcBef>
              <a:spcAft>
                <a:spcPts val="0"/>
              </a:spcAft>
              <a:buNone/>
            </a:pPr>
            <a:r>
              <a:rPr lang="en" sz="1100" b="0" dirty="0">
                <a:solidFill>
                  <a:srgbClr val="000000"/>
                </a:solidFill>
                <a:latin typeface="Arial"/>
                <a:ea typeface="Arial"/>
                <a:cs typeface="Arial"/>
                <a:sym typeface="Arial"/>
              </a:rPr>
              <a:t>			</a:t>
            </a:r>
            <a:endParaRPr sz="1100" b="0" dirty="0">
              <a:solidFill>
                <a:srgbClr val="000000"/>
              </a:solidFill>
              <a:latin typeface="Arial"/>
              <a:ea typeface="Arial"/>
              <a:cs typeface="Arial"/>
              <a:sym typeface="Arial"/>
            </a:endParaRPr>
          </a:p>
          <a:p>
            <a:pPr marL="0" lvl="0" indent="0" algn="l" rtl="0">
              <a:spcBef>
                <a:spcPts val="0"/>
              </a:spcBef>
              <a:spcAft>
                <a:spcPts val="0"/>
              </a:spcAft>
              <a:buNone/>
            </a:pPr>
            <a:endParaRPr sz="1100" b="0" dirty="0">
              <a:solidFill>
                <a:srgbClr val="000000"/>
              </a:solidFill>
              <a:latin typeface="Arial"/>
              <a:ea typeface="Arial"/>
              <a:cs typeface="Arial"/>
              <a:sym typeface="Arial"/>
            </a:endParaRPr>
          </a:p>
          <a:p>
            <a:pPr marL="0" lvl="0" indent="0" algn="l" rtl="0">
              <a:spcBef>
                <a:spcPts val="0"/>
              </a:spcBef>
              <a:spcAft>
                <a:spcPts val="0"/>
              </a:spcAft>
              <a:buNone/>
            </a:pPr>
            <a:endParaRPr sz="1100" b="0" dirty="0">
              <a:solidFill>
                <a:srgbClr val="000000"/>
              </a:solidFill>
              <a:latin typeface="Arial"/>
              <a:ea typeface="Arial"/>
              <a:cs typeface="Arial"/>
              <a:sym typeface="Arial"/>
            </a:endParaRPr>
          </a:p>
          <a:p>
            <a:pPr marL="0" lvl="0" indent="0" algn="l" rtl="0">
              <a:spcBef>
                <a:spcPts val="0"/>
              </a:spcBef>
              <a:spcAft>
                <a:spcPts val="0"/>
              </a:spcAft>
              <a:buNone/>
            </a:pPr>
            <a:r>
              <a:rPr lang="en" sz="1100" b="0" dirty="0">
                <a:solidFill>
                  <a:srgbClr val="000000"/>
                </a:solidFill>
                <a:latin typeface="Arial"/>
                <a:ea typeface="Arial"/>
                <a:cs typeface="Arial"/>
                <a:sym typeface="Arial"/>
              </a:rPr>
              <a:t>				</a:t>
            </a:r>
            <a:endParaRPr sz="1100" b="0" dirty="0">
              <a:solidFill>
                <a:srgbClr val="000000"/>
              </a:solidFill>
              <a:latin typeface="Arial"/>
              <a:ea typeface="Arial"/>
              <a:cs typeface="Arial"/>
              <a:sym typeface="Arial"/>
            </a:endParaRPr>
          </a:p>
          <a:p>
            <a:pPr marL="0" lvl="0" indent="0" algn="l" rtl="0">
              <a:spcBef>
                <a:spcPts val="0"/>
              </a:spcBef>
              <a:spcAft>
                <a:spcPts val="0"/>
              </a:spcAft>
              <a:buNone/>
            </a:pPr>
            <a:r>
              <a:rPr lang="en" sz="1100" b="0" dirty="0">
                <a:solidFill>
                  <a:srgbClr val="000000"/>
                </a:solidFill>
                <a:latin typeface="Arial"/>
                <a:ea typeface="Arial"/>
                <a:cs typeface="Arial"/>
                <a:sym typeface="Arial"/>
              </a:rPr>
              <a:t>			</a:t>
            </a:r>
            <a:endParaRPr sz="1100" b="0" dirty="0">
              <a:solidFill>
                <a:srgbClr val="000000"/>
              </a:solidFill>
              <a:latin typeface="Arial"/>
              <a:ea typeface="Arial"/>
              <a:cs typeface="Arial"/>
              <a:sym typeface="Arial"/>
            </a:endParaRPr>
          </a:p>
          <a:p>
            <a:pPr marL="0" lvl="0" indent="0" algn="l" rtl="0">
              <a:spcBef>
                <a:spcPts val="0"/>
              </a:spcBef>
              <a:spcAft>
                <a:spcPts val="0"/>
              </a:spcAft>
              <a:buNone/>
            </a:pPr>
            <a:r>
              <a:rPr lang="en" sz="1100" b="0" dirty="0">
                <a:solidFill>
                  <a:srgbClr val="000000"/>
                </a:solidFill>
                <a:latin typeface="Arial"/>
                <a:ea typeface="Arial"/>
                <a:cs typeface="Arial"/>
                <a:sym typeface="Arial"/>
              </a:rPr>
              <a:t>		</a:t>
            </a:r>
            <a:endParaRPr sz="1100" b="0" dirty="0">
              <a:solidFill>
                <a:srgbClr val="000000"/>
              </a:solidFill>
              <a:latin typeface="Arial"/>
              <a:ea typeface="Arial"/>
              <a:cs typeface="Arial"/>
              <a:sym typeface="Arial"/>
            </a:endParaRPr>
          </a:p>
          <a:p>
            <a:pPr marL="0" lvl="0" indent="0" algn="l" rtl="0">
              <a:spcBef>
                <a:spcPts val="0"/>
              </a:spcBef>
              <a:spcAft>
                <a:spcPts val="0"/>
              </a:spcAft>
              <a:buNone/>
            </a:pPr>
            <a:r>
              <a:rPr lang="en" sz="1100" b="0" dirty="0">
                <a:solidFill>
                  <a:srgbClr val="000000"/>
                </a:solidFill>
                <a:latin typeface="Arial"/>
                <a:ea typeface="Arial"/>
                <a:cs typeface="Arial"/>
                <a:sym typeface="Arial"/>
              </a:rPr>
              <a:t>				</a:t>
            </a:r>
            <a:endParaRPr sz="1100" b="0" dirty="0">
              <a:solidFill>
                <a:srgbClr val="000000"/>
              </a:solidFill>
              <a:latin typeface="Arial"/>
              <a:ea typeface="Arial"/>
              <a:cs typeface="Arial"/>
              <a:sym typeface="Arial"/>
            </a:endParaRPr>
          </a:p>
          <a:p>
            <a:pPr marL="0" lvl="0" indent="0" algn="l" rtl="0">
              <a:spcBef>
                <a:spcPts val="0"/>
              </a:spcBef>
              <a:spcAft>
                <a:spcPts val="0"/>
              </a:spcAft>
              <a:buNone/>
            </a:pPr>
            <a:r>
              <a:rPr lang="en" sz="1100" b="0" dirty="0">
                <a:solidFill>
                  <a:srgbClr val="000000"/>
                </a:solidFill>
                <a:latin typeface="Arial"/>
                <a:ea typeface="Arial"/>
                <a:cs typeface="Arial"/>
                <a:sym typeface="Arial"/>
              </a:rPr>
              <a:t>			</a:t>
            </a:r>
            <a:endParaRPr sz="1100" b="0" dirty="0">
              <a:solidFill>
                <a:srgbClr val="000000"/>
              </a:solidFill>
              <a:latin typeface="Arial"/>
              <a:ea typeface="Arial"/>
              <a:cs typeface="Arial"/>
              <a:sym typeface="Arial"/>
            </a:endParaRPr>
          </a:p>
          <a:p>
            <a:pPr marL="0" lvl="0" indent="0" algn="l" rtl="0">
              <a:spcBef>
                <a:spcPts val="0"/>
              </a:spcBef>
              <a:spcAft>
                <a:spcPts val="0"/>
              </a:spcAft>
              <a:buNone/>
            </a:pPr>
            <a:r>
              <a:rPr lang="en" sz="1100" b="0" dirty="0">
                <a:solidFill>
                  <a:srgbClr val="000000"/>
                </a:solidFill>
                <a:latin typeface="Arial"/>
                <a:ea typeface="Arial"/>
                <a:cs typeface="Arial"/>
                <a:sym typeface="Arial"/>
              </a:rPr>
              <a:t>		</a:t>
            </a:r>
            <a:endParaRPr sz="1100" b="0" dirty="0">
              <a:solidFill>
                <a:srgbClr val="000000"/>
              </a:solidFill>
              <a:latin typeface="Arial"/>
              <a:ea typeface="Arial"/>
              <a:cs typeface="Arial"/>
              <a:sym typeface="Arial"/>
            </a:endParaRPr>
          </a:p>
          <a:p>
            <a:pPr marL="0" lvl="0" indent="0" algn="l" rtl="0">
              <a:spcBef>
                <a:spcPts val="0"/>
              </a:spcBef>
              <a:spcAft>
                <a:spcPts val="0"/>
              </a:spcAft>
              <a:buNone/>
            </a:pPr>
            <a:endParaRPr dirty="0"/>
          </a:p>
        </p:txBody>
      </p:sp>
      <p:sp>
        <p:nvSpPr>
          <p:cNvPr id="87" name="Google Shape;87;p13"/>
          <p:cNvSpPr txBox="1">
            <a:spLocks noGrp="1"/>
          </p:cNvSpPr>
          <p:nvPr>
            <p:ph type="subTitle" idx="1"/>
          </p:nvPr>
        </p:nvSpPr>
        <p:spPr>
          <a:xfrm>
            <a:off x="729627" y="3106375"/>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Presented by: Felix Singerman	- 7970742 , Rishabh Kukreja - 300086824						</a:t>
            </a:r>
            <a:endParaRPr/>
          </a:p>
          <a:p>
            <a:pPr marL="0" lvl="0" indent="0" algn="l" rtl="0">
              <a:spcBef>
                <a:spcPts val="0"/>
              </a:spcBef>
              <a:spcAft>
                <a:spcPts val="0"/>
              </a:spcAft>
              <a:buNone/>
            </a:pPr>
            <a:r>
              <a:rPr lang="en"/>
              <a:t>December 4, 2018</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nvGrpSpPr>
          <p:cNvPr id="88" name="Google Shape;88;p13"/>
          <p:cNvGrpSpPr/>
          <p:nvPr/>
        </p:nvGrpSpPr>
        <p:grpSpPr>
          <a:xfrm>
            <a:off x="-12651" y="20447"/>
            <a:ext cx="9172686" cy="5119073"/>
            <a:chOff x="-13729" y="-1866"/>
            <a:chExt cx="9172686" cy="6866630"/>
          </a:xfrm>
        </p:grpSpPr>
        <p:sp>
          <p:nvSpPr>
            <p:cNvPr id="89" name="Google Shape;89;p13"/>
            <p:cNvSpPr/>
            <p:nvPr/>
          </p:nvSpPr>
          <p:spPr>
            <a:xfrm>
              <a:off x="-6643" y="5704704"/>
              <a:ext cx="9165600" cy="950100"/>
            </a:xfrm>
            <a:prstGeom prst="rect">
              <a:avLst/>
            </a:prstGeom>
            <a:solidFill>
              <a:srgbClr val="000000">
                <a:alpha val="74900"/>
              </a:srgbClr>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Font typeface="Times"/>
                <a:buNone/>
              </a:pPr>
              <a:r>
                <a:rPr lang="en" sz="2400" b="0" i="0" u="none" strike="noStrike" cap="none">
                  <a:solidFill>
                    <a:srgbClr val="000000"/>
                  </a:solidFill>
                  <a:latin typeface="Times"/>
                  <a:ea typeface="Times"/>
                  <a:cs typeface="Times"/>
                  <a:sym typeface="Times"/>
                </a:rPr>
                <a:t> </a:t>
              </a:r>
              <a:endParaRPr sz="2400" b="0" i="0" u="none" strike="noStrike" cap="none">
                <a:solidFill>
                  <a:srgbClr val="000000"/>
                </a:solidFill>
                <a:latin typeface="Times"/>
                <a:ea typeface="Times"/>
                <a:cs typeface="Times"/>
                <a:sym typeface="Times"/>
              </a:endParaRPr>
            </a:p>
          </p:txBody>
        </p:sp>
        <p:pic>
          <p:nvPicPr>
            <p:cNvPr id="90" name="Google Shape;90;p13" descr="uOttawa_HOR_WHITE.png"/>
            <p:cNvPicPr preferRelativeResize="0"/>
            <p:nvPr/>
          </p:nvPicPr>
          <p:blipFill rotWithShape="1">
            <a:blip r:embed="rId3">
              <a:alphaModFix/>
            </a:blip>
            <a:srcRect/>
            <a:stretch/>
          </p:blipFill>
          <p:spPr>
            <a:xfrm>
              <a:off x="7213600" y="5949280"/>
              <a:ext cx="1693500" cy="453000"/>
            </a:xfrm>
            <a:prstGeom prst="rect">
              <a:avLst/>
            </a:prstGeom>
            <a:noFill/>
            <a:ln>
              <a:noFill/>
            </a:ln>
          </p:spPr>
        </p:pic>
        <p:pic>
          <p:nvPicPr>
            <p:cNvPr id="91" name="Google Shape;91;p13" descr="top.png"/>
            <p:cNvPicPr preferRelativeResize="0"/>
            <p:nvPr/>
          </p:nvPicPr>
          <p:blipFill rotWithShape="1">
            <a:blip r:embed="rId4">
              <a:alphaModFix/>
            </a:blip>
            <a:srcRect/>
            <a:stretch/>
          </p:blipFill>
          <p:spPr>
            <a:xfrm>
              <a:off x="-1" y="-1866"/>
              <a:ext cx="9144000" cy="384300"/>
            </a:xfrm>
            <a:prstGeom prst="rect">
              <a:avLst/>
            </a:prstGeom>
            <a:noFill/>
            <a:ln>
              <a:noFill/>
            </a:ln>
          </p:spPr>
        </p:pic>
        <p:sp>
          <p:nvSpPr>
            <p:cNvPr id="92" name="Google Shape;92;p13"/>
            <p:cNvSpPr txBox="1"/>
            <p:nvPr/>
          </p:nvSpPr>
          <p:spPr>
            <a:xfrm>
              <a:off x="179512" y="6152115"/>
              <a:ext cx="4536600" cy="36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1" i="0" u="none" strike="noStrike" cap="none">
                  <a:solidFill>
                    <a:srgbClr val="FFFFFF"/>
                  </a:solidFill>
                  <a:latin typeface="Verdana"/>
                  <a:ea typeface="Verdana"/>
                  <a:cs typeface="Verdana"/>
                  <a:sym typeface="Verdana"/>
                </a:rPr>
                <a:t>uOttawa.ca</a:t>
              </a:r>
              <a:endParaRPr sz="1200" b="1" i="0" u="none" strike="noStrike" cap="none">
                <a:solidFill>
                  <a:srgbClr val="FFFFFF"/>
                </a:solidFill>
                <a:latin typeface="Verdana"/>
                <a:ea typeface="Verdana"/>
                <a:cs typeface="Verdana"/>
                <a:sym typeface="Verdana"/>
              </a:endParaRPr>
            </a:p>
          </p:txBody>
        </p:sp>
        <p:pic>
          <p:nvPicPr>
            <p:cNvPr id="93" name="Google Shape;93;p13" descr="FMFM_CORP_FOOTER.jpg"/>
            <p:cNvPicPr preferRelativeResize="0"/>
            <p:nvPr/>
          </p:nvPicPr>
          <p:blipFill rotWithShape="1">
            <a:blip r:embed="rId5">
              <a:alphaModFix/>
            </a:blip>
            <a:srcRect/>
            <a:stretch/>
          </p:blipFill>
          <p:spPr>
            <a:xfrm>
              <a:off x="-13729" y="6650864"/>
              <a:ext cx="9171600" cy="213900"/>
            </a:xfrm>
            <a:prstGeom prst="rect">
              <a:avLst/>
            </a:prstGeom>
            <a:noFill/>
            <a:ln>
              <a:noFill/>
            </a:ln>
          </p:spPr>
        </p:pic>
        <p:sp>
          <p:nvSpPr>
            <p:cNvPr id="94" name="Google Shape;94;p13"/>
            <p:cNvSpPr txBox="1"/>
            <p:nvPr/>
          </p:nvSpPr>
          <p:spPr>
            <a:xfrm>
              <a:off x="179512" y="5753851"/>
              <a:ext cx="6408600" cy="36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600" b="1" i="0" u="none" strike="noStrike" cap="none">
                  <a:solidFill>
                    <a:srgbClr val="FFFFFF"/>
                  </a:solidFill>
                  <a:latin typeface="Verdana"/>
                  <a:ea typeface="Verdana"/>
                  <a:cs typeface="Verdana"/>
                  <a:sym typeface="Verdana"/>
                </a:rPr>
                <a:t>Faculté de </a:t>
              </a:r>
              <a:r>
                <a:rPr lang="en" sz="1600" b="1">
                  <a:solidFill>
                    <a:srgbClr val="FFFFFF"/>
                  </a:solidFill>
                  <a:latin typeface="Verdana"/>
                  <a:ea typeface="Verdana"/>
                  <a:cs typeface="Verdana"/>
                  <a:sym typeface="Verdana"/>
                </a:rPr>
                <a:t>genie</a:t>
              </a:r>
              <a:r>
                <a:rPr lang="en" sz="1600" b="1" i="0" u="none" strike="noStrike" cap="none">
                  <a:solidFill>
                    <a:srgbClr val="FFFFFF"/>
                  </a:solidFill>
                  <a:latin typeface="Verdana"/>
                  <a:ea typeface="Verdana"/>
                  <a:cs typeface="Verdana"/>
                  <a:sym typeface="Verdana"/>
                </a:rPr>
                <a:t>  |  Faculty of </a:t>
              </a:r>
              <a:r>
                <a:rPr lang="en" sz="1600" b="1">
                  <a:solidFill>
                    <a:srgbClr val="FFFFFF"/>
                  </a:solidFill>
                  <a:latin typeface="Verdana"/>
                  <a:ea typeface="Verdana"/>
                  <a:cs typeface="Verdana"/>
                  <a:sym typeface="Verdana"/>
                </a:rPr>
                <a:t>Engineering</a:t>
              </a:r>
              <a:endParaRPr sz="1600" b="1" i="0" u="none" strike="noStrike" cap="none">
                <a:solidFill>
                  <a:srgbClr val="FFFFFF"/>
                </a:solidFill>
                <a:latin typeface="Verdana"/>
                <a:ea typeface="Verdana"/>
                <a:cs typeface="Verdana"/>
                <a:sym typeface="Verdana"/>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Adversarial Texture Loss  </a:t>
            </a:r>
            <a:endParaRPr dirty="0">
              <a:solidFill>
                <a:srgbClr val="C00000"/>
              </a:solidFill>
            </a:endParaRPr>
          </a:p>
        </p:txBody>
      </p:sp>
      <p:sp>
        <p:nvSpPr>
          <p:cNvPr id="157" name="Google Shape;157;p21"/>
          <p:cNvSpPr txBox="1">
            <a:spLocks noGrp="1"/>
          </p:cNvSpPr>
          <p:nvPr>
            <p:ph type="body" idx="1"/>
          </p:nvPr>
        </p:nvSpPr>
        <p:spPr>
          <a:xfrm>
            <a:off x="395536" y="1275606"/>
            <a:ext cx="7772400" cy="2815158"/>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dirty="0">
                <a:solidFill>
                  <a:schemeClr val="bg2"/>
                </a:solidFill>
              </a:rPr>
              <a:t>● Similarly to color, image texture quality is also assessed by an adversarial discriminator Dt</a:t>
            </a:r>
          </a:p>
          <a:p>
            <a:pPr marL="0" lvl="0" indent="0" algn="l" rtl="0">
              <a:lnSpc>
                <a:spcPct val="115000"/>
              </a:lnSpc>
              <a:spcBef>
                <a:spcPts val="0"/>
              </a:spcBef>
              <a:spcAft>
                <a:spcPts val="0"/>
              </a:spcAft>
              <a:buClr>
                <a:srgbClr val="000000"/>
              </a:buClr>
              <a:buSzPts val="1100"/>
              <a:buFont typeface="Arial"/>
              <a:buNone/>
            </a:pPr>
            <a:endParaRPr sz="1200" dirty="0">
              <a:solidFill>
                <a:schemeClr val="bg2"/>
              </a:solidFill>
            </a:endParaRPr>
          </a:p>
          <a:p>
            <a:pPr marL="0" lvl="0" indent="0" algn="l" rtl="0">
              <a:lnSpc>
                <a:spcPct val="115000"/>
              </a:lnSpc>
              <a:spcBef>
                <a:spcPts val="0"/>
              </a:spcBef>
              <a:spcAft>
                <a:spcPts val="0"/>
              </a:spcAft>
              <a:buClr>
                <a:srgbClr val="000000"/>
              </a:buClr>
              <a:buSzPts val="1100"/>
              <a:buFont typeface="Arial"/>
              <a:buNone/>
            </a:pPr>
            <a:r>
              <a:rPr lang="en" sz="1200" dirty="0">
                <a:solidFill>
                  <a:schemeClr val="bg2"/>
                </a:solidFill>
              </a:rPr>
              <a:t>● It is applied to grayscale images and is trained to predict whether a given image was artificially enhanced ( ˜ yg) or is a “true” native high-quality image (yg).</a:t>
            </a:r>
          </a:p>
          <a:p>
            <a:pPr marL="0" lvl="0" indent="0" algn="l" rtl="0">
              <a:lnSpc>
                <a:spcPct val="115000"/>
              </a:lnSpc>
              <a:spcBef>
                <a:spcPts val="0"/>
              </a:spcBef>
              <a:spcAft>
                <a:spcPts val="0"/>
              </a:spcAft>
              <a:buClr>
                <a:srgbClr val="000000"/>
              </a:buClr>
              <a:buSzPts val="1100"/>
              <a:buFont typeface="Arial"/>
              <a:buNone/>
            </a:pPr>
            <a:endParaRPr sz="1200" dirty="0">
              <a:solidFill>
                <a:schemeClr val="bg2"/>
              </a:solidFill>
            </a:endParaRPr>
          </a:p>
          <a:p>
            <a:pPr marL="0" lvl="0" indent="0" algn="l" rtl="0">
              <a:lnSpc>
                <a:spcPct val="115000"/>
              </a:lnSpc>
              <a:spcBef>
                <a:spcPts val="0"/>
              </a:spcBef>
              <a:spcAft>
                <a:spcPts val="0"/>
              </a:spcAft>
              <a:buClr>
                <a:srgbClr val="000000"/>
              </a:buClr>
              <a:buSzPts val="1100"/>
              <a:buFont typeface="Arial"/>
              <a:buNone/>
            </a:pPr>
            <a:r>
              <a:rPr lang="en" sz="1200" dirty="0">
                <a:solidFill>
                  <a:schemeClr val="bg2"/>
                </a:solidFill>
              </a:rPr>
              <a:t>● The network is trained to minimize the cross entropy loss function, the loss is defined as:</a:t>
            </a:r>
            <a:endParaRPr sz="1200" dirty="0">
              <a:solidFill>
                <a:schemeClr val="bg2"/>
              </a:solidFill>
            </a:endParaRPr>
          </a:p>
          <a:p>
            <a:pPr marL="0" lvl="0" indent="0" algn="l" rtl="0">
              <a:spcBef>
                <a:spcPts val="0"/>
              </a:spcBef>
              <a:spcAft>
                <a:spcPts val="1600"/>
              </a:spcAft>
              <a:buNone/>
            </a:pPr>
            <a:endParaRPr sz="1200" dirty="0">
              <a:solidFill>
                <a:schemeClr val="bg2"/>
              </a:solidFill>
            </a:endParaRPr>
          </a:p>
        </p:txBody>
      </p:sp>
      <p:pic>
        <p:nvPicPr>
          <p:cNvPr id="2" name="Picture 1">
            <a:extLst>
              <a:ext uri="{FF2B5EF4-FFF2-40B4-BE49-F238E27FC236}">
                <a16:creationId xmlns:a16="http://schemas.microsoft.com/office/drawing/2014/main" id="{58040C13-19AE-4F77-9A7E-7EF9AF32BEF3}"/>
              </a:ext>
            </a:extLst>
          </p:cNvPr>
          <p:cNvPicPr>
            <a:picLocks noChangeAspect="1"/>
          </p:cNvPicPr>
          <p:nvPr/>
        </p:nvPicPr>
        <p:blipFill>
          <a:blip r:embed="rId3"/>
          <a:stretch>
            <a:fillRect/>
          </a:stretch>
        </p:blipFill>
        <p:spPr>
          <a:xfrm>
            <a:off x="2768543" y="3140726"/>
            <a:ext cx="2409825" cy="466725"/>
          </a:xfrm>
          <a:prstGeom prst="rect">
            <a:avLst/>
          </a:prstGeom>
        </p:spPr>
      </p:pic>
      <p:pic>
        <p:nvPicPr>
          <p:cNvPr id="3" name="Picture 2">
            <a:extLst>
              <a:ext uri="{FF2B5EF4-FFF2-40B4-BE49-F238E27FC236}">
                <a16:creationId xmlns:a16="http://schemas.microsoft.com/office/drawing/2014/main" id="{01201F3C-5285-40E5-92A2-3D04110E8AF2}"/>
              </a:ext>
            </a:extLst>
          </p:cNvPr>
          <p:cNvPicPr>
            <a:picLocks noChangeAspect="1"/>
          </p:cNvPicPr>
          <p:nvPr/>
        </p:nvPicPr>
        <p:blipFill>
          <a:blip r:embed="rId4"/>
          <a:stretch>
            <a:fillRect/>
          </a:stretch>
        </p:blipFill>
        <p:spPr>
          <a:xfrm>
            <a:off x="2046103" y="3676767"/>
            <a:ext cx="4407860" cy="55832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Total Variation (TV) Loss</a:t>
            </a:r>
            <a:endParaRPr dirty="0">
              <a:solidFill>
                <a:srgbClr val="C00000"/>
              </a:solidFill>
            </a:endParaRPr>
          </a:p>
        </p:txBody>
      </p:sp>
      <p:sp>
        <p:nvSpPr>
          <p:cNvPr id="164" name="Google Shape;164;p2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dirty="0">
                <a:solidFill>
                  <a:schemeClr val="bg2"/>
                </a:solidFill>
              </a:rPr>
              <a:t>● To impose spatial smoothness of the generated images we also add a total variation loss defined as follows:</a:t>
            </a:r>
            <a:endParaRPr sz="1200" dirty="0">
              <a:solidFill>
                <a:schemeClr val="bg2"/>
              </a:solidFill>
            </a:endParaRPr>
          </a:p>
          <a:p>
            <a:pPr marL="0" lvl="0" indent="0" algn="l" rtl="0">
              <a:spcBef>
                <a:spcPts val="0"/>
              </a:spcBef>
              <a:spcAft>
                <a:spcPts val="1600"/>
              </a:spcAft>
              <a:buNone/>
            </a:pPr>
            <a:endParaRPr sz="1200" dirty="0">
              <a:solidFill>
                <a:schemeClr val="bg2"/>
              </a:solidFill>
            </a:endParaRPr>
          </a:p>
        </p:txBody>
      </p:sp>
      <p:pic>
        <p:nvPicPr>
          <p:cNvPr id="165" name="Google Shape;165;p22"/>
          <p:cNvPicPr preferRelativeResize="0"/>
          <p:nvPr/>
        </p:nvPicPr>
        <p:blipFill>
          <a:blip r:embed="rId3">
            <a:alphaModFix/>
          </a:blip>
          <a:stretch>
            <a:fillRect/>
          </a:stretch>
        </p:blipFill>
        <p:spPr>
          <a:xfrm>
            <a:off x="1180091" y="2074980"/>
            <a:ext cx="4984149" cy="1237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Sum of Losses</a:t>
            </a:r>
            <a:endParaRPr dirty="0">
              <a:solidFill>
                <a:srgbClr val="C00000"/>
              </a:solidFill>
            </a:endParaRPr>
          </a:p>
        </p:txBody>
      </p:sp>
      <p:sp>
        <p:nvSpPr>
          <p:cNvPr id="171" name="Google Shape;171;p2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dirty="0">
                <a:solidFill>
                  <a:schemeClr val="bg2"/>
                </a:solidFill>
              </a:rPr>
              <a:t>● The final WESPE loss is composed of a linear combination of the four mentioned losses:</a:t>
            </a:r>
            <a:endParaRPr sz="1200" dirty="0">
              <a:solidFill>
                <a:schemeClr val="bg2"/>
              </a:solidFill>
            </a:endParaRPr>
          </a:p>
          <a:p>
            <a:pPr marL="0" lvl="0" indent="0" algn="l" rtl="0">
              <a:lnSpc>
                <a:spcPct val="115000"/>
              </a:lnSpc>
              <a:spcBef>
                <a:spcPts val="0"/>
              </a:spcBef>
              <a:spcAft>
                <a:spcPts val="0"/>
              </a:spcAft>
              <a:buClr>
                <a:srgbClr val="000000"/>
              </a:buClr>
              <a:buSzPts val="1100"/>
              <a:buFont typeface="Arial"/>
              <a:buNone/>
            </a:pPr>
            <a:r>
              <a:rPr lang="en" sz="1200" dirty="0">
                <a:solidFill>
                  <a:schemeClr val="bg2"/>
                </a:solidFill>
              </a:rPr>
              <a:t>  	1.  Content Loss</a:t>
            </a:r>
            <a:endParaRPr sz="1200" dirty="0">
              <a:solidFill>
                <a:schemeClr val="bg2"/>
              </a:solidFill>
            </a:endParaRPr>
          </a:p>
          <a:p>
            <a:pPr marL="0" lvl="0" indent="0" algn="l" rtl="0">
              <a:lnSpc>
                <a:spcPct val="115000"/>
              </a:lnSpc>
              <a:spcBef>
                <a:spcPts val="0"/>
              </a:spcBef>
              <a:spcAft>
                <a:spcPts val="0"/>
              </a:spcAft>
              <a:buClr>
                <a:srgbClr val="000000"/>
              </a:buClr>
              <a:buSzPts val="1100"/>
              <a:buFont typeface="Arial"/>
              <a:buNone/>
            </a:pPr>
            <a:r>
              <a:rPr lang="en" sz="1200" dirty="0">
                <a:solidFill>
                  <a:schemeClr val="bg2"/>
                </a:solidFill>
              </a:rPr>
              <a:t>  	2.  Adversarial Color Loss</a:t>
            </a:r>
            <a:endParaRPr sz="1200" dirty="0">
              <a:solidFill>
                <a:schemeClr val="bg2"/>
              </a:solidFill>
            </a:endParaRPr>
          </a:p>
          <a:p>
            <a:pPr marL="0" lvl="0" indent="0" algn="l" rtl="0">
              <a:lnSpc>
                <a:spcPct val="115000"/>
              </a:lnSpc>
              <a:spcBef>
                <a:spcPts val="0"/>
              </a:spcBef>
              <a:spcAft>
                <a:spcPts val="0"/>
              </a:spcAft>
              <a:buClr>
                <a:srgbClr val="000000"/>
              </a:buClr>
              <a:buSzPts val="1100"/>
              <a:buFont typeface="Arial"/>
              <a:buNone/>
            </a:pPr>
            <a:r>
              <a:rPr lang="en" sz="1200" dirty="0">
                <a:solidFill>
                  <a:schemeClr val="bg2"/>
                </a:solidFill>
              </a:rPr>
              <a:t>  	3. Adversarial Texture Loss</a:t>
            </a:r>
            <a:endParaRPr sz="1200" dirty="0">
              <a:solidFill>
                <a:schemeClr val="bg2"/>
              </a:solidFill>
            </a:endParaRPr>
          </a:p>
          <a:p>
            <a:pPr marL="0" lvl="0" indent="0" algn="l" rtl="0">
              <a:lnSpc>
                <a:spcPct val="115000"/>
              </a:lnSpc>
              <a:spcBef>
                <a:spcPts val="0"/>
              </a:spcBef>
              <a:spcAft>
                <a:spcPts val="0"/>
              </a:spcAft>
              <a:buClr>
                <a:srgbClr val="000000"/>
              </a:buClr>
              <a:buSzPts val="1100"/>
              <a:buFont typeface="Arial"/>
              <a:buNone/>
            </a:pPr>
            <a:r>
              <a:rPr lang="en" sz="1200" dirty="0">
                <a:solidFill>
                  <a:schemeClr val="bg2"/>
                </a:solidFill>
              </a:rPr>
              <a:t> 	4. TV Loss</a:t>
            </a:r>
            <a:endParaRPr sz="1200" dirty="0">
              <a:solidFill>
                <a:schemeClr val="bg2"/>
              </a:solidFill>
            </a:endParaRPr>
          </a:p>
          <a:p>
            <a:pPr marL="0" lvl="0" indent="0" algn="l" rtl="0">
              <a:spcBef>
                <a:spcPts val="0"/>
              </a:spcBef>
              <a:spcAft>
                <a:spcPts val="1600"/>
              </a:spcAft>
              <a:buNone/>
            </a:pPr>
            <a:endParaRPr sz="1200" dirty="0">
              <a:solidFill>
                <a:schemeClr val="bg2"/>
              </a:solidFill>
            </a:endParaRPr>
          </a:p>
        </p:txBody>
      </p:sp>
      <p:pic>
        <p:nvPicPr>
          <p:cNvPr id="172" name="Google Shape;172;p23"/>
          <p:cNvPicPr preferRelativeResize="0"/>
          <p:nvPr/>
        </p:nvPicPr>
        <p:blipFill>
          <a:blip r:embed="rId3">
            <a:alphaModFix/>
          </a:blip>
          <a:stretch>
            <a:fillRect/>
          </a:stretch>
        </p:blipFill>
        <p:spPr>
          <a:xfrm>
            <a:off x="1593050" y="3440900"/>
            <a:ext cx="5324075" cy="637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471597" y="211178"/>
            <a:ext cx="7774632" cy="6480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400" dirty="0"/>
              <a:t>Network Architecture &amp; Training Details</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p:txBody>
      </p:sp>
      <p:pic>
        <p:nvPicPr>
          <p:cNvPr id="179" name="Google Shape;179;p24"/>
          <p:cNvPicPr preferRelativeResize="0"/>
          <p:nvPr/>
        </p:nvPicPr>
        <p:blipFill>
          <a:blip r:embed="rId3">
            <a:alphaModFix/>
          </a:blip>
          <a:stretch>
            <a:fillRect/>
          </a:stretch>
        </p:blipFill>
        <p:spPr>
          <a:xfrm>
            <a:off x="471597" y="671949"/>
            <a:ext cx="7183845" cy="44715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Experiments</a:t>
            </a:r>
            <a:endParaRPr/>
          </a:p>
        </p:txBody>
      </p:sp>
      <p:sp>
        <p:nvSpPr>
          <p:cNvPr id="185" name="Google Shape;185;p2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bg2"/>
                </a:solidFill>
              </a:rPr>
              <a:t>Series of experiments covering several cameras and datasets</a:t>
            </a:r>
            <a:endParaRPr sz="1200" dirty="0">
              <a:solidFill>
                <a:schemeClr val="bg2"/>
              </a:solidFill>
            </a:endParaRPr>
          </a:p>
          <a:p>
            <a:pPr marL="0" lvl="0" indent="0" algn="l" rtl="0">
              <a:spcBef>
                <a:spcPts val="1600"/>
              </a:spcBef>
              <a:spcAft>
                <a:spcPts val="0"/>
              </a:spcAft>
              <a:buNone/>
            </a:pPr>
            <a:r>
              <a:rPr lang="en" sz="1200" dirty="0">
                <a:solidFill>
                  <a:schemeClr val="bg2"/>
                </a:solidFill>
              </a:rPr>
              <a:t>Compared against: Commercial software baseline, Ignatov et al., </a:t>
            </a:r>
            <a:endParaRPr sz="1200" dirty="0">
              <a:solidFill>
                <a:schemeClr val="bg2"/>
              </a:solidFill>
            </a:endParaRPr>
          </a:p>
          <a:p>
            <a:pPr marL="457200" lvl="0" indent="-311150" algn="l" rtl="0">
              <a:spcBef>
                <a:spcPts val="1600"/>
              </a:spcBef>
              <a:spcAft>
                <a:spcPts val="0"/>
              </a:spcAft>
              <a:buClrTx/>
              <a:buSzPct val="124000"/>
              <a:buAutoNum type="arabicPeriod"/>
            </a:pPr>
            <a:r>
              <a:rPr lang="en" sz="1200" dirty="0">
                <a:solidFill>
                  <a:schemeClr val="bg2"/>
                </a:solidFill>
              </a:rPr>
              <a:t>Full reference evaluation using DPED dataset used for supervised learning by Ignatov et al.</a:t>
            </a:r>
            <a:endParaRPr sz="1200" dirty="0">
              <a:solidFill>
                <a:schemeClr val="bg2"/>
              </a:solidFill>
            </a:endParaRPr>
          </a:p>
          <a:p>
            <a:pPr marL="457200" lvl="0" indent="-311150" algn="l" rtl="0">
              <a:spcBef>
                <a:spcPts val="0"/>
              </a:spcBef>
              <a:spcAft>
                <a:spcPts val="0"/>
              </a:spcAft>
              <a:buClrTx/>
              <a:buSzPct val="124000"/>
              <a:buAutoNum type="arabicPeriod"/>
            </a:pPr>
            <a:r>
              <a:rPr lang="en" sz="1200" dirty="0">
                <a:solidFill>
                  <a:schemeClr val="bg2"/>
                </a:solidFill>
              </a:rPr>
              <a:t>In the wild, as no ground truth needed</a:t>
            </a:r>
            <a:endParaRPr sz="1200" dirty="0">
              <a:solidFill>
                <a:schemeClr val="bg2"/>
              </a:solidFill>
            </a:endParaRPr>
          </a:p>
          <a:p>
            <a:pPr marL="457200" lvl="0" indent="-311150" algn="l" rtl="0">
              <a:spcBef>
                <a:spcPts val="0"/>
              </a:spcBef>
              <a:spcAft>
                <a:spcPts val="0"/>
              </a:spcAft>
              <a:buClrTx/>
              <a:buSzPct val="124000"/>
              <a:buAutoNum type="arabicPeriod"/>
            </a:pPr>
            <a:r>
              <a:rPr lang="en" sz="1200" dirty="0">
                <a:solidFill>
                  <a:schemeClr val="bg2"/>
                </a:solidFill>
              </a:rPr>
              <a:t>Subjective study using human raters</a:t>
            </a:r>
            <a:endParaRPr sz="1200" dirty="0">
              <a:solidFill>
                <a:schemeClr val="bg2"/>
              </a:solidFill>
            </a:endParaRPr>
          </a:p>
          <a:p>
            <a:pPr marL="457200" lvl="0" indent="-311150" algn="l" rtl="0">
              <a:spcBef>
                <a:spcPts val="0"/>
              </a:spcBef>
              <a:spcAft>
                <a:spcPts val="0"/>
              </a:spcAft>
              <a:buClrTx/>
              <a:buSzPct val="124000"/>
              <a:buAutoNum type="arabicPeriod"/>
            </a:pPr>
            <a:r>
              <a:rPr lang="en" sz="1200" dirty="0">
                <a:solidFill>
                  <a:schemeClr val="bg2"/>
                </a:solidFill>
              </a:rPr>
              <a:t>Flickr faves score emulator </a:t>
            </a:r>
            <a:endParaRPr sz="1200" dirty="0">
              <a:solidFill>
                <a:schemeClr val="bg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Full-reference evaluation</a:t>
            </a:r>
            <a:endParaRPr/>
          </a:p>
        </p:txBody>
      </p:sp>
      <p:sp>
        <p:nvSpPr>
          <p:cNvPr id="191" name="Google Shape;191;p2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bg2"/>
                </a:solidFill>
              </a:rPr>
              <a:t>Performed on the DPED dataset</a:t>
            </a:r>
            <a:endParaRPr sz="1200" dirty="0">
              <a:solidFill>
                <a:schemeClr val="bg2"/>
              </a:solidFill>
            </a:endParaRPr>
          </a:p>
          <a:p>
            <a:pPr marL="0" lvl="0" indent="0" algn="l" rtl="0">
              <a:spcBef>
                <a:spcPts val="1600"/>
              </a:spcBef>
              <a:spcAft>
                <a:spcPts val="0"/>
              </a:spcAft>
              <a:buNone/>
            </a:pPr>
            <a:endParaRPr sz="1200" dirty="0">
              <a:solidFill>
                <a:schemeClr val="bg2"/>
              </a:solidFill>
            </a:endParaRPr>
          </a:p>
          <a:p>
            <a:pPr marL="0" lvl="0" indent="0" algn="l" rtl="0">
              <a:spcBef>
                <a:spcPts val="1600"/>
              </a:spcBef>
              <a:spcAft>
                <a:spcPts val="0"/>
              </a:spcAft>
              <a:buNone/>
            </a:pPr>
            <a:r>
              <a:rPr lang="en" sz="1200" dirty="0">
                <a:solidFill>
                  <a:schemeClr val="bg2"/>
                </a:solidFill>
              </a:rPr>
              <a:t>Point Signal-to-Noise Ratio (PSNR)</a:t>
            </a:r>
            <a:endParaRPr sz="1200" dirty="0">
              <a:solidFill>
                <a:schemeClr val="bg2"/>
              </a:solidFill>
            </a:endParaRPr>
          </a:p>
          <a:p>
            <a:pPr marL="0" lvl="0" indent="0" algn="l" rtl="0">
              <a:spcBef>
                <a:spcPts val="1600"/>
              </a:spcBef>
              <a:spcAft>
                <a:spcPts val="1600"/>
              </a:spcAft>
              <a:buNone/>
            </a:pPr>
            <a:r>
              <a:rPr lang="en" sz="1200" dirty="0">
                <a:solidFill>
                  <a:schemeClr val="bg2"/>
                </a:solidFill>
              </a:rPr>
              <a:t>Similarity index measure (SSIM)</a:t>
            </a:r>
            <a:endParaRPr sz="1200" dirty="0">
              <a:solidFill>
                <a:schemeClr val="bg2"/>
              </a:solidFill>
            </a:endParaRPr>
          </a:p>
        </p:txBody>
      </p:sp>
      <p:pic>
        <p:nvPicPr>
          <p:cNvPr id="192" name="Google Shape;192;p26"/>
          <p:cNvPicPr preferRelativeResize="0"/>
          <p:nvPr/>
        </p:nvPicPr>
        <p:blipFill>
          <a:blip r:embed="rId3">
            <a:alphaModFix/>
          </a:blip>
          <a:stretch>
            <a:fillRect/>
          </a:stretch>
        </p:blipFill>
        <p:spPr>
          <a:xfrm>
            <a:off x="623124" y="3071976"/>
            <a:ext cx="6046475" cy="1291475"/>
          </a:xfrm>
          <a:prstGeom prst="rect">
            <a:avLst/>
          </a:prstGeom>
          <a:noFill/>
          <a:ln>
            <a:noFill/>
          </a:ln>
        </p:spPr>
      </p:pic>
      <p:pic>
        <p:nvPicPr>
          <p:cNvPr id="193" name="Google Shape;193;p26"/>
          <p:cNvPicPr preferRelativeResize="0"/>
          <p:nvPr/>
        </p:nvPicPr>
        <p:blipFill>
          <a:blip r:embed="rId4">
            <a:alphaModFix/>
          </a:blip>
          <a:stretch>
            <a:fillRect/>
          </a:stretch>
        </p:blipFill>
        <p:spPr>
          <a:xfrm>
            <a:off x="3864030" y="1233190"/>
            <a:ext cx="4884434" cy="1291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4" name="Title 3">
            <a:extLst>
              <a:ext uri="{FF2B5EF4-FFF2-40B4-BE49-F238E27FC236}">
                <a16:creationId xmlns:a16="http://schemas.microsoft.com/office/drawing/2014/main" id="{C0B5BD98-42A3-4D26-BF7A-C0FC1EAD38B0}"/>
              </a:ext>
            </a:extLst>
          </p:cNvPr>
          <p:cNvSpPr>
            <a:spLocks noGrp="1"/>
          </p:cNvSpPr>
          <p:nvPr>
            <p:ph type="title"/>
          </p:nvPr>
        </p:nvSpPr>
        <p:spPr/>
        <p:txBody>
          <a:bodyPr/>
          <a:lstStyle/>
          <a:p>
            <a:endParaRPr lang="en-CA"/>
          </a:p>
        </p:txBody>
      </p:sp>
      <p:sp>
        <p:nvSpPr>
          <p:cNvPr id="5" name="Text Placeholder 4">
            <a:extLst>
              <a:ext uri="{FF2B5EF4-FFF2-40B4-BE49-F238E27FC236}">
                <a16:creationId xmlns:a16="http://schemas.microsoft.com/office/drawing/2014/main" id="{3156A059-4962-4725-A20D-4AA4E8F8D99B}"/>
              </a:ext>
            </a:extLst>
          </p:cNvPr>
          <p:cNvSpPr>
            <a:spLocks noGrp="1"/>
          </p:cNvSpPr>
          <p:nvPr>
            <p:ph type="body" idx="1"/>
          </p:nvPr>
        </p:nvSpPr>
        <p:spPr/>
        <p:txBody>
          <a:bodyPr/>
          <a:lstStyle/>
          <a:p>
            <a:endParaRPr lang="en-CA"/>
          </a:p>
        </p:txBody>
      </p:sp>
      <p:pic>
        <p:nvPicPr>
          <p:cNvPr id="200" name="Google Shape;200;p27"/>
          <p:cNvPicPr preferRelativeResize="0"/>
          <p:nvPr/>
        </p:nvPicPr>
        <p:blipFill>
          <a:blip r:embed="rId3">
            <a:alphaModFix/>
          </a:blip>
          <a:stretch>
            <a:fillRect/>
          </a:stretch>
        </p:blipFill>
        <p:spPr>
          <a:xfrm>
            <a:off x="29125" y="482825"/>
            <a:ext cx="9089349" cy="4572000"/>
          </a:xfrm>
          <a:prstGeom prst="rect">
            <a:avLst/>
          </a:prstGeom>
          <a:noFill/>
          <a:ln>
            <a:noFill/>
          </a:ln>
        </p:spPr>
      </p:pic>
      <p:sp>
        <p:nvSpPr>
          <p:cNvPr id="201" name="Google Shape;201;p27"/>
          <p:cNvSpPr txBox="1"/>
          <p:nvPr/>
        </p:nvSpPr>
        <p:spPr>
          <a:xfrm>
            <a:off x="729450" y="2125950"/>
            <a:ext cx="15465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iPhone</a:t>
            </a:r>
            <a:endParaRPr>
              <a:solidFill>
                <a:srgbClr val="FF0000"/>
              </a:solidFill>
            </a:endParaRPr>
          </a:p>
        </p:txBody>
      </p:sp>
      <p:sp>
        <p:nvSpPr>
          <p:cNvPr id="202" name="Google Shape;202;p27"/>
          <p:cNvSpPr txBox="1"/>
          <p:nvPr/>
        </p:nvSpPr>
        <p:spPr>
          <a:xfrm>
            <a:off x="3621900" y="2125950"/>
            <a:ext cx="2115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Apple Photo Enhancer</a:t>
            </a:r>
            <a:endParaRPr>
              <a:solidFill>
                <a:srgbClr val="FF0000"/>
              </a:solidFill>
            </a:endParaRPr>
          </a:p>
        </p:txBody>
      </p:sp>
      <p:sp>
        <p:nvSpPr>
          <p:cNvPr id="203" name="Google Shape;203;p27"/>
          <p:cNvSpPr txBox="1"/>
          <p:nvPr/>
        </p:nvSpPr>
        <p:spPr>
          <a:xfrm>
            <a:off x="6871650" y="2125950"/>
            <a:ext cx="15465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WESPE trained on DPED</a:t>
            </a:r>
            <a:endParaRPr>
              <a:solidFill>
                <a:srgbClr val="FF0000"/>
              </a:solidFill>
            </a:endParaRPr>
          </a:p>
        </p:txBody>
      </p:sp>
      <p:sp>
        <p:nvSpPr>
          <p:cNvPr id="204" name="Google Shape;204;p27"/>
          <p:cNvSpPr txBox="1"/>
          <p:nvPr/>
        </p:nvSpPr>
        <p:spPr>
          <a:xfrm>
            <a:off x="595675" y="4339975"/>
            <a:ext cx="15465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WESPE trained on DIV2K</a:t>
            </a:r>
            <a:endParaRPr>
              <a:solidFill>
                <a:srgbClr val="FF0000"/>
              </a:solidFill>
            </a:endParaRPr>
          </a:p>
        </p:txBody>
      </p:sp>
      <p:sp>
        <p:nvSpPr>
          <p:cNvPr id="205" name="Google Shape;205;p27"/>
          <p:cNvSpPr txBox="1"/>
          <p:nvPr/>
        </p:nvSpPr>
        <p:spPr>
          <a:xfrm>
            <a:off x="3621900" y="4339975"/>
            <a:ext cx="15465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Strong Supervised </a:t>
            </a:r>
            <a:endParaRPr>
              <a:solidFill>
                <a:srgbClr val="FF0000"/>
              </a:solidFill>
            </a:endParaRPr>
          </a:p>
        </p:txBody>
      </p:sp>
      <p:sp>
        <p:nvSpPr>
          <p:cNvPr id="206" name="Google Shape;206;p27"/>
          <p:cNvSpPr txBox="1"/>
          <p:nvPr/>
        </p:nvSpPr>
        <p:spPr>
          <a:xfrm>
            <a:off x="6871650" y="4339975"/>
            <a:ext cx="15465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0000"/>
                </a:solidFill>
              </a:rPr>
              <a:t>DSLR</a:t>
            </a:r>
            <a:endParaRPr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No-reference evaluation in the wild</a:t>
            </a:r>
            <a:endParaRPr/>
          </a:p>
        </p:txBody>
      </p:sp>
      <p:sp>
        <p:nvSpPr>
          <p:cNvPr id="219" name="Google Shape;219;p29"/>
          <p:cNvSpPr txBox="1">
            <a:spLocks noGrp="1"/>
          </p:cNvSpPr>
          <p:nvPr>
            <p:ph type="body" idx="1"/>
          </p:nvPr>
        </p:nvSpPr>
        <p:spPr>
          <a:xfrm>
            <a:off x="150988" y="1275606"/>
            <a:ext cx="7772400" cy="281515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400" dirty="0">
                <a:solidFill>
                  <a:schemeClr val="tx2">
                    <a:lumMod val="25000"/>
                  </a:schemeClr>
                </a:solidFill>
                <a:latin typeface="Verdana" panose="020B0604030504040204" pitchFamily="34" charset="0"/>
                <a:ea typeface="Verdana" panose="020B0604030504040204" pitchFamily="34" charset="0"/>
              </a:rPr>
              <a:t>No aligned image pairs from different cameras are available	</a:t>
            </a:r>
          </a:p>
          <a:p>
            <a:pPr marL="0" lvl="0" indent="0" algn="just" rtl="0">
              <a:spcBef>
                <a:spcPts val="0"/>
              </a:spcBef>
              <a:spcAft>
                <a:spcPts val="0"/>
              </a:spcAft>
              <a:buNone/>
            </a:pPr>
            <a:endParaRPr lang="en" sz="1400" dirty="0">
              <a:solidFill>
                <a:schemeClr val="tx2">
                  <a:lumMod val="25000"/>
                </a:schemeClr>
              </a:solidFill>
              <a:latin typeface="Verdana" panose="020B0604030504040204" pitchFamily="34" charset="0"/>
              <a:ea typeface="Verdana" panose="020B0604030504040204" pitchFamily="34" charset="0"/>
            </a:endParaRPr>
          </a:p>
          <a:p>
            <a:pPr marL="0" lvl="0" indent="0" algn="just" rtl="0">
              <a:spcBef>
                <a:spcPts val="0"/>
              </a:spcBef>
              <a:spcAft>
                <a:spcPts val="0"/>
              </a:spcAft>
              <a:buNone/>
            </a:pPr>
            <a:r>
              <a:rPr lang="en" sz="1400" dirty="0">
                <a:solidFill>
                  <a:schemeClr val="tx2">
                    <a:lumMod val="25000"/>
                  </a:schemeClr>
                </a:solidFill>
                <a:latin typeface="Verdana" panose="020B0604030504040204" pitchFamily="34" charset="0"/>
                <a:ea typeface="Verdana" panose="020B0604030504040204" pitchFamily="34" charset="0"/>
              </a:rPr>
              <a:t>Evaluate with no-reference quality metrics</a:t>
            </a:r>
          </a:p>
          <a:p>
            <a:pPr marL="0" lvl="0" indent="0" algn="just" rtl="0">
              <a:spcBef>
                <a:spcPts val="0"/>
              </a:spcBef>
              <a:spcAft>
                <a:spcPts val="0"/>
              </a:spcAft>
              <a:buNone/>
            </a:pPr>
            <a:endParaRPr lang="en" sz="1400" dirty="0">
              <a:solidFill>
                <a:schemeClr val="tx2">
                  <a:lumMod val="25000"/>
                </a:schemeClr>
              </a:solidFill>
              <a:latin typeface="Verdana" panose="020B0604030504040204" pitchFamily="34" charset="0"/>
              <a:ea typeface="Verdana" panose="020B0604030504040204" pitchFamily="34" charset="0"/>
            </a:endParaRPr>
          </a:p>
          <a:p>
            <a:pPr marL="0" lvl="0" indent="0" algn="just" rtl="0">
              <a:spcBef>
                <a:spcPts val="0"/>
              </a:spcBef>
              <a:spcAft>
                <a:spcPts val="0"/>
              </a:spcAft>
              <a:buNone/>
            </a:pPr>
            <a:r>
              <a:rPr lang="en" sz="1400" dirty="0">
                <a:solidFill>
                  <a:schemeClr val="tx2">
                    <a:lumMod val="25000"/>
                  </a:schemeClr>
                </a:solidFill>
                <a:latin typeface="Verdana" panose="020B0604030504040204" pitchFamily="34" charset="0"/>
                <a:ea typeface="Verdana" panose="020B0604030504040204" pitchFamily="34" charset="0"/>
              </a:rPr>
              <a:t>CORNIA: perceptual measure mapping to average human quality assessments for images Signal Processing Measures: Quality of information in an image</a:t>
            </a:r>
          </a:p>
          <a:p>
            <a:pPr marL="285750" indent="-285750" algn="just">
              <a:spcBef>
                <a:spcPts val="0"/>
              </a:spcBef>
              <a:buClrTx/>
            </a:pPr>
            <a:r>
              <a:rPr lang="en" sz="1400" dirty="0">
                <a:solidFill>
                  <a:schemeClr val="tx2">
                    <a:lumMod val="25000"/>
                  </a:schemeClr>
                </a:solidFill>
                <a:latin typeface="Verdana" panose="020B0604030504040204" pitchFamily="34" charset="0"/>
                <a:ea typeface="Verdana" panose="020B0604030504040204" pitchFamily="34" charset="0"/>
              </a:rPr>
              <a:t>Entropy: Pixel level observation</a:t>
            </a:r>
          </a:p>
          <a:p>
            <a:pPr marL="285750" indent="-285750" algn="just">
              <a:spcBef>
                <a:spcPts val="0"/>
              </a:spcBef>
              <a:buClrTx/>
            </a:pPr>
            <a:r>
              <a:rPr lang="en" sz="1400" dirty="0">
                <a:solidFill>
                  <a:schemeClr val="tx2">
                    <a:lumMod val="25000"/>
                  </a:schemeClr>
                </a:solidFill>
                <a:latin typeface="Verdana" panose="020B0604030504040204" pitchFamily="34" charset="0"/>
                <a:ea typeface="Verdana" panose="020B0604030504040204" pitchFamily="34" charset="0"/>
              </a:rPr>
              <a:t>Bits Per Pixel (BPP)</a:t>
            </a:r>
            <a:endParaRPr sz="1400" dirty="0">
              <a:solidFill>
                <a:schemeClr val="tx2">
                  <a:lumMod val="25000"/>
                </a:schemeClr>
              </a:solidFill>
              <a:latin typeface="Verdana" panose="020B0604030504040204" pitchFamily="34" charset="0"/>
              <a:ea typeface="Verdana" panose="020B0604030504040204" pitchFamily="34" charset="0"/>
            </a:endParaRPr>
          </a:p>
          <a:p>
            <a:pPr marL="285750" indent="-285750" algn="just">
              <a:spcBef>
                <a:spcPts val="1600"/>
              </a:spcBef>
              <a:buClr>
                <a:srgbClr val="000000"/>
              </a:buClr>
              <a:buSzPts val="1100"/>
            </a:pPr>
            <a:endParaRPr sz="1400" dirty="0">
              <a:solidFill>
                <a:schemeClr val="tx2">
                  <a:lumMod val="25000"/>
                </a:schemeClr>
              </a:solidFill>
              <a:latin typeface="Verdana" panose="020B0604030504040204" pitchFamily="34" charset="0"/>
              <a:ea typeface="Verdana" panose="020B0604030504040204" pitchFamily="34" charset="0"/>
            </a:endParaRPr>
          </a:p>
          <a:p>
            <a:pPr marL="0" lvl="0" indent="0" algn="just" rtl="0">
              <a:spcBef>
                <a:spcPts val="1600"/>
              </a:spcBef>
              <a:spcAft>
                <a:spcPts val="0"/>
              </a:spcAft>
              <a:buClr>
                <a:srgbClr val="000000"/>
              </a:buClr>
              <a:buSzPts val="1100"/>
              <a:buFont typeface="Arial"/>
              <a:buNone/>
            </a:pPr>
            <a:r>
              <a:rPr lang="en" sz="1400" dirty="0">
                <a:solidFill>
                  <a:schemeClr val="tx2">
                    <a:lumMod val="25000"/>
                  </a:schemeClr>
                </a:solidFill>
                <a:latin typeface="Verdana" panose="020B0604030504040204" pitchFamily="34" charset="0"/>
                <a:ea typeface="Verdana" panose="020B0604030504040204" pitchFamily="34" charset="0"/>
                <a:cs typeface="Arial"/>
                <a:sym typeface="Arial"/>
              </a:rPr>
              <a:t>			</a:t>
            </a:r>
            <a:endParaRPr sz="1400" dirty="0">
              <a:solidFill>
                <a:schemeClr val="tx2">
                  <a:lumMod val="25000"/>
                </a:schemeClr>
              </a:solidFill>
              <a:latin typeface="Verdana" panose="020B0604030504040204" pitchFamily="34" charset="0"/>
              <a:ea typeface="Verdana" panose="020B0604030504040204" pitchFamily="34" charset="0"/>
              <a:cs typeface="Arial"/>
              <a:sym typeface="Arial"/>
            </a:endParaRPr>
          </a:p>
          <a:p>
            <a:pPr marL="0" lvl="0" indent="0" algn="just" rtl="0">
              <a:spcBef>
                <a:spcPts val="1600"/>
              </a:spcBef>
              <a:spcAft>
                <a:spcPts val="0"/>
              </a:spcAft>
              <a:buClr>
                <a:srgbClr val="000000"/>
              </a:buClr>
              <a:buSzPts val="1100"/>
              <a:buFont typeface="Arial"/>
              <a:buNone/>
            </a:pPr>
            <a:r>
              <a:rPr lang="en" sz="1400" dirty="0">
                <a:solidFill>
                  <a:schemeClr val="tx2">
                    <a:lumMod val="25000"/>
                  </a:schemeClr>
                </a:solidFill>
                <a:latin typeface="Verdana" panose="020B0604030504040204" pitchFamily="34" charset="0"/>
                <a:ea typeface="Verdana" panose="020B0604030504040204" pitchFamily="34" charset="0"/>
                <a:cs typeface="Arial"/>
                <a:sym typeface="Arial"/>
              </a:rPr>
              <a:t>				</a:t>
            </a:r>
            <a:endParaRPr sz="1400" dirty="0">
              <a:solidFill>
                <a:schemeClr val="tx2">
                  <a:lumMod val="25000"/>
                </a:schemeClr>
              </a:solidFill>
              <a:latin typeface="Verdana" panose="020B0604030504040204" pitchFamily="34" charset="0"/>
              <a:ea typeface="Verdana" panose="020B0604030504040204" pitchFamily="34" charset="0"/>
              <a:cs typeface="Arial"/>
              <a:sym typeface="Arial"/>
            </a:endParaRPr>
          </a:p>
          <a:p>
            <a:pPr marL="0" lvl="0" indent="0" algn="just" rtl="0">
              <a:spcBef>
                <a:spcPts val="1600"/>
              </a:spcBef>
              <a:spcAft>
                <a:spcPts val="0"/>
              </a:spcAft>
              <a:buClr>
                <a:srgbClr val="000000"/>
              </a:buClr>
              <a:buSzPts val="1100"/>
              <a:buFont typeface="Arial"/>
              <a:buNone/>
            </a:pPr>
            <a:r>
              <a:rPr lang="en" sz="1400" dirty="0">
                <a:solidFill>
                  <a:schemeClr val="tx2">
                    <a:lumMod val="25000"/>
                  </a:schemeClr>
                </a:solidFill>
                <a:latin typeface="Verdana" panose="020B0604030504040204" pitchFamily="34" charset="0"/>
                <a:ea typeface="Verdana" panose="020B0604030504040204" pitchFamily="34" charset="0"/>
                <a:cs typeface="Arial"/>
                <a:sym typeface="Arial"/>
              </a:rPr>
              <a:t>					</a:t>
            </a:r>
            <a:endParaRPr sz="1400" dirty="0">
              <a:solidFill>
                <a:schemeClr val="tx2">
                  <a:lumMod val="25000"/>
                </a:schemeClr>
              </a:solidFill>
              <a:latin typeface="Verdana" panose="020B0604030504040204" pitchFamily="34" charset="0"/>
              <a:ea typeface="Verdana" panose="020B0604030504040204" pitchFamily="34" charset="0"/>
              <a:cs typeface="Arial"/>
              <a:sym typeface="Arial"/>
            </a:endParaRPr>
          </a:p>
          <a:p>
            <a:pPr marL="0" lvl="0" indent="0" algn="just" rtl="0">
              <a:spcBef>
                <a:spcPts val="1600"/>
              </a:spcBef>
              <a:spcAft>
                <a:spcPts val="0"/>
              </a:spcAft>
              <a:buClr>
                <a:srgbClr val="000000"/>
              </a:buClr>
              <a:buSzPts val="1100"/>
              <a:buFont typeface="Arial"/>
              <a:buNone/>
            </a:pPr>
            <a:r>
              <a:rPr lang="en" sz="1400" dirty="0">
                <a:solidFill>
                  <a:schemeClr val="tx2">
                    <a:lumMod val="25000"/>
                  </a:schemeClr>
                </a:solidFill>
                <a:latin typeface="Verdana" panose="020B0604030504040204" pitchFamily="34" charset="0"/>
                <a:ea typeface="Verdana" panose="020B0604030504040204" pitchFamily="34" charset="0"/>
                <a:cs typeface="Arial"/>
                <a:sym typeface="Arial"/>
              </a:rPr>
              <a:t>				</a:t>
            </a:r>
            <a:endParaRPr sz="1400" dirty="0">
              <a:solidFill>
                <a:schemeClr val="tx2">
                  <a:lumMod val="25000"/>
                </a:schemeClr>
              </a:solidFill>
              <a:latin typeface="Verdana" panose="020B0604030504040204" pitchFamily="34" charset="0"/>
              <a:ea typeface="Verdana" panose="020B0604030504040204" pitchFamily="34" charset="0"/>
              <a:cs typeface="Arial"/>
              <a:sym typeface="Arial"/>
            </a:endParaRPr>
          </a:p>
          <a:p>
            <a:pPr marL="0" lvl="0" indent="0" algn="just" rtl="0">
              <a:spcBef>
                <a:spcPts val="1600"/>
              </a:spcBef>
              <a:spcAft>
                <a:spcPts val="0"/>
              </a:spcAft>
              <a:buClr>
                <a:srgbClr val="000000"/>
              </a:buClr>
              <a:buSzPts val="1100"/>
              <a:buFont typeface="Arial"/>
              <a:buNone/>
            </a:pPr>
            <a:r>
              <a:rPr lang="en" sz="1400" dirty="0">
                <a:solidFill>
                  <a:schemeClr val="tx2">
                    <a:lumMod val="25000"/>
                  </a:schemeClr>
                </a:solidFill>
                <a:latin typeface="Verdana" panose="020B0604030504040204" pitchFamily="34" charset="0"/>
                <a:ea typeface="Verdana" panose="020B0604030504040204" pitchFamily="34" charset="0"/>
                <a:cs typeface="Arial"/>
                <a:sym typeface="Arial"/>
              </a:rPr>
              <a:t>			</a:t>
            </a:r>
            <a:endParaRPr sz="1400" dirty="0">
              <a:solidFill>
                <a:schemeClr val="tx2">
                  <a:lumMod val="25000"/>
                </a:schemeClr>
              </a:solidFill>
              <a:latin typeface="Verdana" panose="020B0604030504040204" pitchFamily="34" charset="0"/>
              <a:ea typeface="Verdana" panose="020B0604030504040204" pitchFamily="34" charset="0"/>
              <a:cs typeface="Arial"/>
              <a:sym typeface="Arial"/>
            </a:endParaRPr>
          </a:p>
          <a:p>
            <a:pPr marL="0" lvl="0" indent="0" algn="just" rtl="0">
              <a:spcBef>
                <a:spcPts val="1600"/>
              </a:spcBef>
              <a:spcAft>
                <a:spcPts val="0"/>
              </a:spcAft>
              <a:buClr>
                <a:srgbClr val="000000"/>
              </a:buClr>
              <a:buSzPts val="1100"/>
              <a:buFont typeface="Arial"/>
              <a:buNone/>
            </a:pPr>
            <a:r>
              <a:rPr lang="en" sz="1400" dirty="0">
                <a:solidFill>
                  <a:schemeClr val="tx2">
                    <a:lumMod val="25000"/>
                  </a:schemeClr>
                </a:solidFill>
                <a:latin typeface="Verdana" panose="020B0604030504040204" pitchFamily="34" charset="0"/>
                <a:ea typeface="Verdana" panose="020B0604030504040204" pitchFamily="34" charset="0"/>
                <a:cs typeface="Arial"/>
                <a:sym typeface="Arial"/>
              </a:rPr>
              <a:t>		</a:t>
            </a:r>
            <a:endParaRPr sz="1400" dirty="0">
              <a:solidFill>
                <a:schemeClr val="tx2">
                  <a:lumMod val="25000"/>
                </a:schemeClr>
              </a:solidFill>
              <a:latin typeface="Verdana" panose="020B0604030504040204" pitchFamily="34" charset="0"/>
              <a:ea typeface="Verdana" panose="020B0604030504040204" pitchFamily="34" charset="0"/>
              <a:cs typeface="Arial"/>
              <a:sym typeface="Arial"/>
            </a:endParaRPr>
          </a:p>
          <a:p>
            <a:pPr marL="0" lvl="0" indent="0" algn="just" rtl="0">
              <a:spcBef>
                <a:spcPts val="1600"/>
              </a:spcBef>
              <a:spcAft>
                <a:spcPts val="1600"/>
              </a:spcAft>
              <a:buNone/>
            </a:pPr>
            <a:endParaRPr sz="1400" dirty="0">
              <a:solidFill>
                <a:schemeClr val="tx2">
                  <a:lumMod val="25000"/>
                </a:schemeClr>
              </a:solidFill>
              <a:latin typeface="Verdana" panose="020B0604030504040204" pitchFamily="34" charset="0"/>
              <a:ea typeface="Verdana" panose="020B0604030504040204" pitchFamily="34" charset="0"/>
            </a:endParaRPr>
          </a:p>
        </p:txBody>
      </p:sp>
      <p:pic>
        <p:nvPicPr>
          <p:cNvPr id="220" name="Google Shape;220;p29"/>
          <p:cNvPicPr preferRelativeResize="0"/>
          <p:nvPr/>
        </p:nvPicPr>
        <p:blipFill>
          <a:blip r:embed="rId3">
            <a:alphaModFix/>
          </a:blip>
          <a:stretch>
            <a:fillRect/>
          </a:stretch>
        </p:blipFill>
        <p:spPr>
          <a:xfrm>
            <a:off x="3923726" y="2902688"/>
            <a:ext cx="4603586" cy="15942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No-reference evaluation in the wild</a:t>
            </a:r>
            <a:endParaRPr/>
          </a:p>
          <a:p>
            <a:pPr marL="0" lvl="0" indent="0" algn="l" rtl="0">
              <a:spcBef>
                <a:spcPts val="0"/>
              </a:spcBef>
              <a:spcAft>
                <a:spcPts val="0"/>
              </a:spcAft>
              <a:buNone/>
            </a:pPr>
            <a:endParaRPr/>
          </a:p>
        </p:txBody>
      </p:sp>
      <p:sp>
        <p:nvSpPr>
          <p:cNvPr id="226" name="Google Shape;226;p30"/>
          <p:cNvSpPr txBox="1">
            <a:spLocks noGrp="1"/>
          </p:cNvSpPr>
          <p:nvPr>
            <p:ph type="body" idx="1"/>
          </p:nvPr>
        </p:nvSpPr>
        <p:spPr>
          <a:xfrm>
            <a:off x="393304" y="1174647"/>
            <a:ext cx="7772400" cy="28151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tx2">
                  <a:lumMod val="25000"/>
                </a:schemeClr>
              </a:solidFill>
            </a:endParaRPr>
          </a:p>
          <a:p>
            <a:pPr marL="0" lvl="0" indent="0" algn="l" rtl="0">
              <a:spcBef>
                <a:spcPts val="1600"/>
              </a:spcBef>
              <a:spcAft>
                <a:spcPts val="0"/>
              </a:spcAft>
              <a:buNone/>
            </a:pPr>
            <a:endParaRPr sz="1800" dirty="0">
              <a:solidFill>
                <a:schemeClr val="tx2">
                  <a:lumMod val="25000"/>
                </a:schemeClr>
              </a:solidFill>
            </a:endParaRPr>
          </a:p>
          <a:p>
            <a:pPr marL="0" lvl="0" indent="0" algn="l" rtl="0">
              <a:spcBef>
                <a:spcPts val="1600"/>
              </a:spcBef>
              <a:spcAft>
                <a:spcPts val="0"/>
              </a:spcAft>
              <a:buNone/>
            </a:pPr>
            <a:r>
              <a:rPr lang="en" sz="1800" dirty="0">
                <a:solidFill>
                  <a:schemeClr val="tx2">
                    <a:lumMod val="25000"/>
                  </a:schemeClr>
                </a:solidFill>
              </a:rPr>
              <a:t>Stronger improvement for low-quality cameras</a:t>
            </a:r>
            <a:endParaRPr sz="1800" dirty="0">
              <a:solidFill>
                <a:schemeClr val="tx2">
                  <a:lumMod val="25000"/>
                </a:schemeClr>
              </a:solidFill>
            </a:endParaRPr>
          </a:p>
          <a:p>
            <a:pPr marL="0" lvl="0" indent="0" algn="l" rtl="0">
              <a:spcBef>
                <a:spcPts val="1600"/>
              </a:spcBef>
              <a:spcAft>
                <a:spcPts val="1600"/>
              </a:spcAft>
              <a:buNone/>
            </a:pPr>
            <a:r>
              <a:rPr lang="en" sz="1800" dirty="0">
                <a:solidFill>
                  <a:schemeClr val="tx2">
                    <a:lumMod val="25000"/>
                  </a:schemeClr>
                </a:solidFill>
              </a:rPr>
              <a:t>Proximity to ground truth is not the only matter of importance</a:t>
            </a:r>
            <a:endParaRPr sz="1800" dirty="0">
              <a:solidFill>
                <a:schemeClr val="tx2">
                  <a:lumMod val="25000"/>
                </a:schemeClr>
              </a:solidFill>
            </a:endParaRPr>
          </a:p>
        </p:txBody>
      </p:sp>
      <p:pic>
        <p:nvPicPr>
          <p:cNvPr id="227" name="Google Shape;227;p30"/>
          <p:cNvPicPr preferRelativeResize="0"/>
          <p:nvPr/>
        </p:nvPicPr>
        <p:blipFill>
          <a:blip r:embed="rId3">
            <a:alphaModFix/>
          </a:blip>
          <a:stretch>
            <a:fillRect/>
          </a:stretch>
        </p:blipFill>
        <p:spPr>
          <a:xfrm>
            <a:off x="395536" y="1414130"/>
            <a:ext cx="7961655" cy="802951"/>
          </a:xfrm>
          <a:prstGeom prst="rect">
            <a:avLst/>
          </a:prstGeom>
          <a:noFill/>
          <a:ln>
            <a:noFill/>
          </a:ln>
        </p:spPr>
      </p:pic>
      <p:pic>
        <p:nvPicPr>
          <p:cNvPr id="228" name="Google Shape;228;p30"/>
          <p:cNvPicPr preferRelativeResize="0"/>
          <p:nvPr/>
        </p:nvPicPr>
        <p:blipFill>
          <a:blip r:embed="rId4">
            <a:alphaModFix/>
          </a:blip>
          <a:stretch>
            <a:fillRect/>
          </a:stretch>
        </p:blipFill>
        <p:spPr>
          <a:xfrm>
            <a:off x="612491" y="3315543"/>
            <a:ext cx="5735145" cy="13066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 Study</a:t>
            </a:r>
            <a:endParaRPr dirty="0"/>
          </a:p>
        </p:txBody>
      </p:sp>
      <p:sp>
        <p:nvSpPr>
          <p:cNvPr id="234" name="Google Shape;234;p31"/>
          <p:cNvSpPr txBox="1">
            <a:spLocks noGrp="1"/>
          </p:cNvSpPr>
          <p:nvPr>
            <p:ph type="body" idx="1"/>
          </p:nvPr>
        </p:nvSpPr>
        <p:spPr>
          <a:prstGeom prst="rect">
            <a:avLst/>
          </a:prstGeom>
        </p:spPr>
        <p:txBody>
          <a:bodyPr spcFirstLastPara="1" wrap="square" lIns="91425" tIns="91425" rIns="91425" bIns="91425" anchor="t" anchorCtr="0">
            <a:noAutofit/>
          </a:bodyPr>
          <a:lstStyle/>
          <a:p>
            <a:pPr marL="171450" indent="-171450">
              <a:spcBef>
                <a:spcPts val="0"/>
              </a:spcBef>
              <a:buClrTx/>
            </a:pPr>
            <a:r>
              <a:rPr lang="en" sz="1200" dirty="0">
                <a:solidFill>
                  <a:schemeClr val="bg2"/>
                </a:solidFill>
              </a:rPr>
              <a:t>User study comparing subjective evaluation </a:t>
            </a:r>
            <a:endParaRPr sz="1200" dirty="0">
              <a:solidFill>
                <a:schemeClr val="bg2"/>
              </a:solidFill>
            </a:endParaRPr>
          </a:p>
          <a:p>
            <a:pPr marL="171450" indent="-171450">
              <a:spcBef>
                <a:spcPts val="1600"/>
              </a:spcBef>
              <a:buClrTx/>
            </a:pPr>
            <a:r>
              <a:rPr lang="en" sz="1200" dirty="0">
                <a:solidFill>
                  <a:schemeClr val="bg2"/>
                </a:solidFill>
              </a:rPr>
              <a:t>Original, APE-enhanced and WESPE-enhanced photos with DIV2K as target</a:t>
            </a:r>
            <a:endParaRPr sz="1200" dirty="0">
              <a:solidFill>
                <a:schemeClr val="bg2"/>
              </a:solidFill>
            </a:endParaRPr>
          </a:p>
          <a:p>
            <a:pPr marL="171450" indent="-171450">
              <a:spcBef>
                <a:spcPts val="1600"/>
              </a:spcBef>
              <a:buClrTx/>
            </a:pPr>
            <a:r>
              <a:rPr lang="en" sz="1200" dirty="0">
                <a:solidFill>
                  <a:schemeClr val="bg2"/>
                </a:solidFill>
              </a:rPr>
              <a:t>Pairwise forced  choice method</a:t>
            </a:r>
            <a:endParaRPr sz="1200" dirty="0">
              <a:solidFill>
                <a:schemeClr val="bg2"/>
              </a:solidFill>
            </a:endParaRPr>
          </a:p>
          <a:p>
            <a:pPr marL="171450" indent="-171450">
              <a:spcBef>
                <a:spcPts val="1600"/>
              </a:spcBef>
              <a:buClrTx/>
            </a:pPr>
            <a:r>
              <a:rPr lang="en" sz="1200" dirty="0">
                <a:solidFill>
                  <a:schemeClr val="bg2"/>
                </a:solidFill>
              </a:rPr>
              <a:t>WESPE images are preferred on average</a:t>
            </a:r>
            <a:endParaRPr sz="1200" dirty="0">
              <a:solidFill>
                <a:schemeClr val="bg2"/>
              </a:solidFill>
            </a:endParaRPr>
          </a:p>
          <a:p>
            <a:pPr marL="0" lvl="0" indent="0" algn="l" rtl="0">
              <a:spcBef>
                <a:spcPts val="1600"/>
              </a:spcBef>
              <a:spcAft>
                <a:spcPts val="1600"/>
              </a:spcAft>
              <a:buNone/>
            </a:pPr>
            <a:endParaRPr sz="1200" dirty="0">
              <a:solidFill>
                <a:schemeClr val="bg2"/>
              </a:solidFill>
            </a:endParaRPr>
          </a:p>
        </p:txBody>
      </p:sp>
      <p:pic>
        <p:nvPicPr>
          <p:cNvPr id="235" name="Google Shape;235;p31"/>
          <p:cNvPicPr preferRelativeResize="0"/>
          <p:nvPr/>
        </p:nvPicPr>
        <p:blipFill>
          <a:blip r:embed="rId3">
            <a:alphaModFix/>
          </a:blip>
          <a:stretch>
            <a:fillRect/>
          </a:stretch>
        </p:blipFill>
        <p:spPr>
          <a:xfrm>
            <a:off x="221599" y="3360969"/>
            <a:ext cx="8120274" cy="1013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sp>
        <p:nvSpPr>
          <p:cNvPr id="100" name="Google Shape;100;p14"/>
          <p:cNvSpPr txBox="1">
            <a:spLocks noGrp="1"/>
          </p:cNvSpPr>
          <p:nvPr>
            <p:ph type="body" idx="1"/>
          </p:nvPr>
        </p:nvSpPr>
        <p:spPr>
          <a:xfrm>
            <a:off x="412750" y="1167594"/>
            <a:ext cx="7772400" cy="3211334"/>
          </a:xfrm>
          <a:prstGeom prst="rect">
            <a:avLst/>
          </a:prstGeom>
        </p:spPr>
        <p:txBody>
          <a:bodyPr spcFirstLastPara="1" wrap="square" lIns="91425" tIns="91425" rIns="91425" bIns="91425" anchor="t" anchorCtr="0">
            <a:noAutofit/>
          </a:bodyPr>
          <a:lstStyle/>
          <a:p>
            <a:pPr marL="488950" indent="-342900">
              <a:spcBef>
                <a:spcPts val="0"/>
              </a:spcBef>
              <a:buClrTx/>
              <a:buSzPct val="102000"/>
              <a:buFont typeface="+mj-lt"/>
              <a:buAutoNum type="arabicPeriod"/>
            </a:pPr>
            <a:r>
              <a:rPr lang="en" sz="1600" dirty="0">
                <a:solidFill>
                  <a:schemeClr val="bg2"/>
                </a:solidFill>
              </a:rPr>
              <a:t>Introduction</a:t>
            </a:r>
          </a:p>
          <a:p>
            <a:pPr marL="488950" indent="-342900">
              <a:spcBef>
                <a:spcPts val="0"/>
              </a:spcBef>
              <a:buClrTx/>
              <a:buSzPct val="102000"/>
              <a:buFont typeface="+mj-lt"/>
              <a:buAutoNum type="arabicPeriod"/>
            </a:pPr>
            <a:r>
              <a:rPr lang="en" sz="1600" dirty="0">
                <a:solidFill>
                  <a:schemeClr val="bg2"/>
                </a:solidFill>
              </a:rPr>
              <a:t>Contribut</a:t>
            </a:r>
            <a:r>
              <a:rPr lang="en-CA" sz="1600" dirty="0">
                <a:solidFill>
                  <a:schemeClr val="bg2"/>
                </a:solidFill>
              </a:rPr>
              <a:t>ions</a:t>
            </a:r>
            <a:endParaRPr sz="1600" dirty="0">
              <a:solidFill>
                <a:schemeClr val="bg2"/>
              </a:solidFill>
            </a:endParaRPr>
          </a:p>
          <a:p>
            <a:pPr marL="488950" indent="-342900">
              <a:spcBef>
                <a:spcPts val="0"/>
              </a:spcBef>
              <a:buClr>
                <a:schemeClr val="bg2"/>
              </a:buClr>
              <a:buSzPct val="102000"/>
              <a:buFont typeface="+mj-lt"/>
              <a:buAutoNum type="arabicPeriod"/>
            </a:pPr>
            <a:r>
              <a:rPr lang="en" sz="1600" dirty="0">
                <a:solidFill>
                  <a:schemeClr val="bg2"/>
                </a:solidFill>
              </a:rPr>
              <a:t>Proposed method</a:t>
            </a:r>
            <a:endParaRPr sz="1600" dirty="0">
              <a:solidFill>
                <a:schemeClr val="bg2"/>
              </a:solidFill>
            </a:endParaRPr>
          </a:p>
          <a:p>
            <a:pPr marL="958850" lvl="1" indent="-342900">
              <a:spcBef>
                <a:spcPts val="0"/>
              </a:spcBef>
              <a:buClrTx/>
              <a:buSzPct val="102000"/>
              <a:buFont typeface="Arial" panose="020B0604020202020204" pitchFamily="34" charset="0"/>
              <a:buChar char="•"/>
            </a:pPr>
            <a:r>
              <a:rPr lang="en" sz="1600" dirty="0">
                <a:solidFill>
                  <a:schemeClr val="bg2"/>
                </a:solidFill>
              </a:rPr>
              <a:t>Content Consistency Loss</a:t>
            </a:r>
            <a:endParaRPr sz="1600" dirty="0">
              <a:solidFill>
                <a:schemeClr val="bg2"/>
              </a:solidFill>
            </a:endParaRPr>
          </a:p>
          <a:p>
            <a:pPr marL="958850" lvl="1" indent="-342900">
              <a:spcBef>
                <a:spcPts val="0"/>
              </a:spcBef>
              <a:buClrTx/>
              <a:buSzPct val="102000"/>
              <a:buFont typeface="Arial" panose="020B0604020202020204" pitchFamily="34" charset="0"/>
              <a:buChar char="•"/>
            </a:pPr>
            <a:r>
              <a:rPr lang="en" sz="1600" dirty="0">
                <a:solidFill>
                  <a:schemeClr val="bg2"/>
                </a:solidFill>
              </a:rPr>
              <a:t>Adversarial Color Loss</a:t>
            </a:r>
            <a:endParaRPr sz="1600" dirty="0">
              <a:solidFill>
                <a:schemeClr val="bg2"/>
              </a:solidFill>
            </a:endParaRPr>
          </a:p>
          <a:p>
            <a:pPr marL="958850" lvl="1" indent="-342900">
              <a:spcBef>
                <a:spcPts val="0"/>
              </a:spcBef>
              <a:buClrTx/>
              <a:buSzPct val="102000"/>
              <a:buFont typeface="Arial" panose="020B0604020202020204" pitchFamily="34" charset="0"/>
              <a:buChar char="•"/>
            </a:pPr>
            <a:r>
              <a:rPr lang="en" sz="1600" dirty="0">
                <a:solidFill>
                  <a:schemeClr val="bg2"/>
                </a:solidFill>
              </a:rPr>
              <a:t>Adversarial Texture Loss</a:t>
            </a:r>
            <a:endParaRPr sz="1600" dirty="0">
              <a:solidFill>
                <a:schemeClr val="bg2"/>
              </a:solidFill>
            </a:endParaRPr>
          </a:p>
          <a:p>
            <a:pPr marL="958850" lvl="1" indent="-342900">
              <a:spcBef>
                <a:spcPts val="0"/>
              </a:spcBef>
              <a:buClrTx/>
              <a:buSzPct val="102000"/>
              <a:buFont typeface="Arial" panose="020B0604020202020204" pitchFamily="34" charset="0"/>
              <a:buChar char="•"/>
            </a:pPr>
            <a:r>
              <a:rPr lang="en" sz="1600" dirty="0">
                <a:solidFill>
                  <a:schemeClr val="bg2"/>
                </a:solidFill>
              </a:rPr>
              <a:t>TV Loss</a:t>
            </a:r>
            <a:endParaRPr sz="1600" dirty="0">
              <a:solidFill>
                <a:schemeClr val="bg2"/>
              </a:solidFill>
            </a:endParaRPr>
          </a:p>
          <a:p>
            <a:pPr marL="958850" lvl="1" indent="-342900">
              <a:spcBef>
                <a:spcPts val="0"/>
              </a:spcBef>
              <a:buClrTx/>
              <a:buSzPct val="102000"/>
              <a:buFont typeface="Arial" panose="020B0604020202020204" pitchFamily="34" charset="0"/>
              <a:buChar char="•"/>
            </a:pPr>
            <a:r>
              <a:rPr lang="en" sz="1600" dirty="0">
                <a:solidFill>
                  <a:schemeClr val="bg2"/>
                </a:solidFill>
              </a:rPr>
              <a:t>Sum of Losses</a:t>
            </a:r>
            <a:endParaRPr sz="1600" dirty="0">
              <a:solidFill>
                <a:schemeClr val="bg2"/>
              </a:solidFill>
            </a:endParaRPr>
          </a:p>
          <a:p>
            <a:pPr marL="958850" lvl="1" indent="-342900">
              <a:spcBef>
                <a:spcPts val="0"/>
              </a:spcBef>
              <a:buClrTx/>
              <a:buSzPct val="102000"/>
              <a:buFont typeface="Arial" panose="020B0604020202020204" pitchFamily="34" charset="0"/>
              <a:buChar char="•"/>
            </a:pPr>
            <a:r>
              <a:rPr lang="en" sz="1600" dirty="0">
                <a:solidFill>
                  <a:schemeClr val="bg2"/>
                </a:solidFill>
              </a:rPr>
              <a:t>Network Architecture</a:t>
            </a:r>
            <a:endParaRPr sz="1600" dirty="0">
              <a:solidFill>
                <a:schemeClr val="bg2"/>
              </a:solidFill>
            </a:endParaRPr>
          </a:p>
          <a:p>
            <a:pPr marL="488950" lvl="0" indent="-342900" algn="l" rtl="0">
              <a:spcBef>
                <a:spcPts val="0"/>
              </a:spcBef>
              <a:spcAft>
                <a:spcPts val="0"/>
              </a:spcAft>
              <a:buClrTx/>
              <a:buSzPct val="102000"/>
              <a:buFont typeface="+mj-lt"/>
              <a:buAutoNum type="arabicPeriod"/>
            </a:pPr>
            <a:r>
              <a:rPr lang="en" sz="1600" dirty="0">
                <a:solidFill>
                  <a:schemeClr val="bg2"/>
                </a:solidFill>
              </a:rPr>
              <a:t>Experiments</a:t>
            </a:r>
            <a:endParaRPr sz="1600" dirty="0">
              <a:solidFill>
                <a:schemeClr val="bg2"/>
              </a:solidFill>
            </a:endParaRPr>
          </a:p>
          <a:p>
            <a:pPr marL="488950" lvl="0" indent="-342900" algn="l" rtl="0">
              <a:spcBef>
                <a:spcPts val="0"/>
              </a:spcBef>
              <a:spcAft>
                <a:spcPts val="0"/>
              </a:spcAft>
              <a:buClrTx/>
              <a:buSzPct val="102000"/>
              <a:buFont typeface="+mj-lt"/>
              <a:buAutoNum type="arabicPeriod"/>
            </a:pPr>
            <a:r>
              <a:rPr lang="en" sz="1600" dirty="0">
                <a:solidFill>
                  <a:schemeClr val="bg2"/>
                </a:solidFill>
              </a:rPr>
              <a:t>Summary</a:t>
            </a:r>
            <a:endParaRPr sz="1600" dirty="0">
              <a:solidFill>
                <a:schemeClr val="bg2"/>
              </a:solidFill>
            </a:endParaRPr>
          </a:p>
          <a:p>
            <a:pPr marL="488950" lvl="0" indent="-342900" algn="l" rtl="0">
              <a:spcBef>
                <a:spcPts val="0"/>
              </a:spcBef>
              <a:spcAft>
                <a:spcPts val="0"/>
              </a:spcAft>
              <a:buClrTx/>
              <a:buSzPct val="102000"/>
              <a:buFont typeface="+mj-lt"/>
              <a:buAutoNum type="arabicPeriod"/>
            </a:pPr>
            <a:r>
              <a:rPr lang="en" sz="1600" dirty="0">
                <a:solidFill>
                  <a:schemeClr val="bg2"/>
                </a:solidFill>
              </a:rPr>
              <a:t>Q&amp;A</a:t>
            </a:r>
            <a:endParaRPr sz="1600" dirty="0">
              <a:solidFill>
                <a:schemeClr val="bg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5" name="Text Placeholder 4">
            <a:extLst>
              <a:ext uri="{FF2B5EF4-FFF2-40B4-BE49-F238E27FC236}">
                <a16:creationId xmlns:a16="http://schemas.microsoft.com/office/drawing/2014/main" id="{3E082340-1EDB-4BCC-8F54-A8E7EA303466}"/>
              </a:ext>
            </a:extLst>
          </p:cNvPr>
          <p:cNvSpPr>
            <a:spLocks noGrp="1"/>
          </p:cNvSpPr>
          <p:nvPr>
            <p:ph type="body" idx="1"/>
          </p:nvPr>
        </p:nvSpPr>
        <p:spPr/>
        <p:txBody>
          <a:bodyPr/>
          <a:lstStyle/>
          <a:p>
            <a:endParaRPr lang="en-CA"/>
          </a:p>
        </p:txBody>
      </p:sp>
      <p:pic>
        <p:nvPicPr>
          <p:cNvPr id="242" name="Google Shape;242;p32"/>
          <p:cNvPicPr preferRelativeResize="0"/>
          <p:nvPr/>
        </p:nvPicPr>
        <p:blipFill>
          <a:blip r:embed="rId3">
            <a:alphaModFix/>
          </a:blip>
          <a:stretch>
            <a:fillRect/>
          </a:stretch>
        </p:blipFill>
        <p:spPr>
          <a:xfrm>
            <a:off x="4433449" y="770758"/>
            <a:ext cx="4710551" cy="3824851"/>
          </a:xfrm>
          <a:prstGeom prst="rect">
            <a:avLst/>
          </a:prstGeom>
          <a:noFill/>
          <a:ln>
            <a:noFill/>
          </a:ln>
        </p:spPr>
      </p:pic>
      <p:pic>
        <p:nvPicPr>
          <p:cNvPr id="243" name="Google Shape;243;p32"/>
          <p:cNvPicPr preferRelativeResize="0"/>
          <p:nvPr/>
        </p:nvPicPr>
        <p:blipFill>
          <a:blip r:embed="rId4">
            <a:alphaModFix/>
          </a:blip>
          <a:stretch>
            <a:fillRect/>
          </a:stretch>
        </p:blipFill>
        <p:spPr>
          <a:xfrm>
            <a:off x="0" y="770759"/>
            <a:ext cx="4433449" cy="38248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6" name="Text Placeholder 5">
            <a:extLst>
              <a:ext uri="{FF2B5EF4-FFF2-40B4-BE49-F238E27FC236}">
                <a16:creationId xmlns:a16="http://schemas.microsoft.com/office/drawing/2014/main" id="{8497BCED-7D3D-4DD4-9CC3-7E30671218AD}"/>
              </a:ext>
            </a:extLst>
          </p:cNvPr>
          <p:cNvSpPr>
            <a:spLocks noGrp="1"/>
          </p:cNvSpPr>
          <p:nvPr>
            <p:ph type="body" idx="1"/>
          </p:nvPr>
        </p:nvSpPr>
        <p:spPr/>
        <p:txBody>
          <a:bodyPr/>
          <a:lstStyle/>
          <a:p>
            <a:endParaRPr lang="en-CA"/>
          </a:p>
        </p:txBody>
      </p:sp>
      <p:pic>
        <p:nvPicPr>
          <p:cNvPr id="250" name="Google Shape;250;p33"/>
          <p:cNvPicPr preferRelativeResize="0"/>
          <p:nvPr/>
        </p:nvPicPr>
        <p:blipFill>
          <a:blip r:embed="rId3">
            <a:alphaModFix/>
          </a:blip>
          <a:stretch>
            <a:fillRect/>
          </a:stretch>
        </p:blipFill>
        <p:spPr>
          <a:xfrm>
            <a:off x="4571999" y="1150872"/>
            <a:ext cx="4572001" cy="3064625"/>
          </a:xfrm>
          <a:prstGeom prst="rect">
            <a:avLst/>
          </a:prstGeom>
          <a:noFill/>
          <a:ln>
            <a:noFill/>
          </a:ln>
        </p:spPr>
      </p:pic>
      <p:pic>
        <p:nvPicPr>
          <p:cNvPr id="251" name="Google Shape;251;p33"/>
          <p:cNvPicPr preferRelativeResize="0"/>
          <p:nvPr/>
        </p:nvPicPr>
        <p:blipFill>
          <a:blip r:embed="rId4">
            <a:alphaModFix/>
          </a:blip>
          <a:stretch>
            <a:fillRect/>
          </a:stretch>
        </p:blipFill>
        <p:spPr>
          <a:xfrm>
            <a:off x="-2" y="1140239"/>
            <a:ext cx="4572001" cy="3064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5" name="Text Placeholder 4">
            <a:extLst>
              <a:ext uri="{FF2B5EF4-FFF2-40B4-BE49-F238E27FC236}">
                <a16:creationId xmlns:a16="http://schemas.microsoft.com/office/drawing/2014/main" id="{CDAC3336-F070-474C-8C5D-66F2BE32133F}"/>
              </a:ext>
            </a:extLst>
          </p:cNvPr>
          <p:cNvSpPr>
            <a:spLocks noGrp="1"/>
          </p:cNvSpPr>
          <p:nvPr>
            <p:ph type="body" idx="1"/>
          </p:nvPr>
        </p:nvSpPr>
        <p:spPr/>
        <p:txBody>
          <a:bodyPr/>
          <a:lstStyle/>
          <a:p>
            <a:endParaRPr lang="en-CA"/>
          </a:p>
        </p:txBody>
      </p:sp>
      <p:pic>
        <p:nvPicPr>
          <p:cNvPr id="258" name="Google Shape;258;p34"/>
          <p:cNvPicPr preferRelativeResize="0"/>
          <p:nvPr/>
        </p:nvPicPr>
        <p:blipFill>
          <a:blip r:embed="rId3">
            <a:alphaModFix/>
          </a:blip>
          <a:stretch>
            <a:fillRect/>
          </a:stretch>
        </p:blipFill>
        <p:spPr>
          <a:xfrm>
            <a:off x="4571999" y="526648"/>
            <a:ext cx="4572001" cy="4090201"/>
          </a:xfrm>
          <a:prstGeom prst="rect">
            <a:avLst/>
          </a:prstGeom>
          <a:noFill/>
          <a:ln>
            <a:noFill/>
          </a:ln>
        </p:spPr>
      </p:pic>
      <p:pic>
        <p:nvPicPr>
          <p:cNvPr id="259" name="Google Shape;259;p34"/>
          <p:cNvPicPr preferRelativeResize="0"/>
          <p:nvPr/>
        </p:nvPicPr>
        <p:blipFill>
          <a:blip r:embed="rId4">
            <a:alphaModFix/>
          </a:blip>
          <a:stretch>
            <a:fillRect/>
          </a:stretch>
        </p:blipFill>
        <p:spPr>
          <a:xfrm>
            <a:off x="-1" y="526649"/>
            <a:ext cx="4572001" cy="40902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Flickr Faves Score</a:t>
            </a:r>
            <a:endParaRPr/>
          </a:p>
        </p:txBody>
      </p:sp>
      <p:sp>
        <p:nvSpPr>
          <p:cNvPr id="265" name="Google Shape;265;p3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bg2"/>
                </a:solidFill>
                <a:latin typeface="Verdana" panose="020B0604030504040204" pitchFamily="34" charset="0"/>
                <a:ea typeface="Verdana" panose="020B0604030504040204" pitchFamily="34" charset="0"/>
              </a:rPr>
              <a:t>Virtual Rater to mimic Flickr user behavior</a:t>
            </a:r>
            <a:endParaRPr sz="1200" dirty="0">
              <a:solidFill>
                <a:schemeClr val="bg2"/>
              </a:solidFill>
              <a:latin typeface="Verdana" panose="020B0604030504040204" pitchFamily="34" charset="0"/>
              <a:ea typeface="Verdana" panose="020B0604030504040204" pitchFamily="34" charset="0"/>
            </a:endParaRPr>
          </a:p>
          <a:p>
            <a:pPr marL="0" lvl="0" indent="0" algn="l" rtl="0">
              <a:spcBef>
                <a:spcPts val="1600"/>
              </a:spcBef>
              <a:spcAft>
                <a:spcPts val="0"/>
              </a:spcAft>
              <a:buNone/>
            </a:pPr>
            <a:r>
              <a:rPr lang="en" sz="1200" dirty="0">
                <a:solidFill>
                  <a:schemeClr val="bg2"/>
                </a:solidFill>
                <a:latin typeface="Verdana" panose="020B0604030504040204" pitchFamily="34" charset="0"/>
                <a:ea typeface="Verdana" panose="020B0604030504040204" pitchFamily="34" charset="0"/>
              </a:rPr>
              <a:t>“World’s largest photographer focused community” (Flickr.com)</a:t>
            </a:r>
            <a:endParaRPr sz="1200" dirty="0">
              <a:solidFill>
                <a:schemeClr val="bg2"/>
              </a:solidFill>
              <a:latin typeface="Verdana" panose="020B0604030504040204" pitchFamily="34" charset="0"/>
              <a:ea typeface="Verdana" panose="020B0604030504040204" pitchFamily="34" charset="0"/>
            </a:endParaRPr>
          </a:p>
          <a:p>
            <a:pPr marL="0" lvl="0" indent="0" algn="l" rtl="0">
              <a:spcBef>
                <a:spcPts val="1600"/>
              </a:spcBef>
              <a:spcAft>
                <a:spcPts val="0"/>
              </a:spcAft>
              <a:buNone/>
            </a:pPr>
            <a:r>
              <a:rPr lang="en" sz="1200" dirty="0">
                <a:solidFill>
                  <a:schemeClr val="bg2"/>
                </a:solidFill>
                <a:latin typeface="Verdana" panose="020B0604030504040204" pitchFamily="34" charset="0"/>
                <a:ea typeface="Verdana" panose="020B0604030504040204" pitchFamily="34" charset="0"/>
              </a:rPr>
              <a:t>Trained a binary classifier CNN to predict favourite status of an image by an average user</a:t>
            </a:r>
            <a:endParaRPr sz="1200" dirty="0">
              <a:solidFill>
                <a:schemeClr val="bg2"/>
              </a:solidFill>
              <a:latin typeface="Verdana" panose="020B0604030504040204" pitchFamily="34" charset="0"/>
              <a:ea typeface="Verdana" panose="020B0604030504040204" pitchFamily="34" charset="0"/>
            </a:endParaRPr>
          </a:p>
          <a:p>
            <a:pPr marL="0" lvl="0" indent="0" algn="l" rtl="0">
              <a:lnSpc>
                <a:spcPct val="100000"/>
              </a:lnSpc>
              <a:spcBef>
                <a:spcPts val="1600"/>
              </a:spcBef>
              <a:spcAft>
                <a:spcPts val="0"/>
              </a:spcAft>
              <a:buNone/>
            </a:pPr>
            <a:r>
              <a:rPr lang="en" sz="1200" dirty="0">
                <a:solidFill>
                  <a:schemeClr val="bg2"/>
                </a:solidFill>
                <a:latin typeface="Verdana" panose="020B0604030504040204" pitchFamily="34" charset="0"/>
                <a:ea typeface="Verdana" panose="020B0604030504040204" pitchFamily="34" charset="0"/>
              </a:rPr>
              <a:t>(FFS(I) = #F (I )/#V (I )) </a:t>
            </a:r>
          </a:p>
          <a:p>
            <a:pPr marL="0" lvl="0" indent="0" algn="l" rtl="0">
              <a:lnSpc>
                <a:spcPct val="100000"/>
              </a:lnSpc>
              <a:spcBef>
                <a:spcPts val="1600"/>
              </a:spcBef>
              <a:spcAft>
                <a:spcPts val="0"/>
              </a:spcAft>
              <a:buNone/>
            </a:pPr>
            <a:r>
              <a:rPr lang="en" sz="1200" dirty="0">
                <a:solidFill>
                  <a:schemeClr val="bg2"/>
                </a:solidFill>
                <a:latin typeface="Verdana" panose="020B0604030504040204" pitchFamily="34" charset="0"/>
                <a:ea typeface="Verdana" panose="020B0604030504040204" pitchFamily="34" charset="0"/>
              </a:rPr>
              <a:t>Trained a VGG19- style CNN to classify image Fave status</a:t>
            </a:r>
            <a:endParaRPr sz="1200" dirty="0">
              <a:solidFill>
                <a:schemeClr val="bg2"/>
              </a:solidFill>
              <a:latin typeface="Verdana" panose="020B0604030504040204" pitchFamily="34" charset="0"/>
              <a:ea typeface="Verdana" panose="020B0604030504040204" pitchFamily="34" charset="0"/>
            </a:endParaRPr>
          </a:p>
          <a:p>
            <a:pPr marL="0" lvl="0" indent="0" algn="l" rtl="0">
              <a:spcBef>
                <a:spcPts val="1600"/>
              </a:spcBef>
              <a:spcAft>
                <a:spcPts val="0"/>
              </a:spcAft>
              <a:buClr>
                <a:srgbClr val="000000"/>
              </a:buClr>
              <a:buSzPts val="1100"/>
              <a:buFont typeface="Arial"/>
              <a:buNone/>
            </a:pPr>
            <a:r>
              <a:rPr lang="en" sz="1200" dirty="0">
                <a:solidFill>
                  <a:schemeClr val="bg2"/>
                </a:solidFill>
                <a:latin typeface="Verdana" panose="020B0604030504040204" pitchFamily="34" charset="0"/>
                <a:ea typeface="Verdana" panose="020B0604030504040204" pitchFamily="34" charset="0"/>
                <a:cs typeface="Arial"/>
                <a:sym typeface="Arial"/>
              </a:rPr>
              <a:t>				</a:t>
            </a:r>
            <a:endParaRPr sz="1200" dirty="0">
              <a:solidFill>
                <a:schemeClr val="bg2"/>
              </a:solidFill>
              <a:latin typeface="Verdana" panose="020B0604030504040204" pitchFamily="34" charset="0"/>
              <a:ea typeface="Verdana" panose="020B0604030504040204" pitchFamily="34" charset="0"/>
              <a:cs typeface="Arial"/>
              <a:sym typeface="Arial"/>
            </a:endParaRPr>
          </a:p>
          <a:p>
            <a:pPr marL="0" lvl="0" indent="0" algn="l" rtl="0">
              <a:spcBef>
                <a:spcPts val="1600"/>
              </a:spcBef>
              <a:spcAft>
                <a:spcPts val="0"/>
              </a:spcAft>
              <a:buClr>
                <a:srgbClr val="000000"/>
              </a:buClr>
              <a:buSzPts val="1100"/>
              <a:buFont typeface="Arial"/>
              <a:buNone/>
            </a:pPr>
            <a:r>
              <a:rPr lang="en" sz="1200" dirty="0">
                <a:solidFill>
                  <a:schemeClr val="bg2"/>
                </a:solidFill>
                <a:latin typeface="Verdana" panose="020B0604030504040204" pitchFamily="34" charset="0"/>
                <a:ea typeface="Verdana" panose="020B0604030504040204" pitchFamily="34" charset="0"/>
                <a:cs typeface="Arial"/>
                <a:sym typeface="Arial"/>
              </a:rPr>
              <a:t>			</a:t>
            </a:r>
            <a:endParaRPr sz="1200" dirty="0">
              <a:solidFill>
                <a:schemeClr val="bg2"/>
              </a:solidFill>
              <a:latin typeface="Verdana" panose="020B0604030504040204" pitchFamily="34" charset="0"/>
              <a:ea typeface="Verdana" panose="020B0604030504040204" pitchFamily="34" charset="0"/>
              <a:cs typeface="Arial"/>
              <a:sym typeface="Arial"/>
            </a:endParaRPr>
          </a:p>
          <a:p>
            <a:pPr marL="0" lvl="0" indent="0" algn="l" rtl="0">
              <a:spcBef>
                <a:spcPts val="1600"/>
              </a:spcBef>
              <a:spcAft>
                <a:spcPts val="0"/>
              </a:spcAft>
              <a:buClr>
                <a:srgbClr val="000000"/>
              </a:buClr>
              <a:buSzPts val="1100"/>
              <a:buFont typeface="Arial"/>
              <a:buNone/>
            </a:pPr>
            <a:r>
              <a:rPr lang="en" sz="1200" dirty="0">
                <a:solidFill>
                  <a:schemeClr val="bg2"/>
                </a:solidFill>
                <a:latin typeface="Verdana" panose="020B0604030504040204" pitchFamily="34" charset="0"/>
                <a:ea typeface="Verdana" panose="020B0604030504040204" pitchFamily="34" charset="0"/>
                <a:cs typeface="Arial"/>
                <a:sym typeface="Arial"/>
              </a:rPr>
              <a:t>		</a:t>
            </a:r>
            <a:endParaRPr sz="1200" dirty="0">
              <a:solidFill>
                <a:schemeClr val="bg2"/>
              </a:solidFill>
              <a:latin typeface="Verdana" panose="020B0604030504040204" pitchFamily="34" charset="0"/>
              <a:ea typeface="Verdana" panose="020B0604030504040204" pitchFamily="34" charset="0"/>
              <a:cs typeface="Arial"/>
              <a:sym typeface="Arial"/>
            </a:endParaRPr>
          </a:p>
          <a:p>
            <a:pPr marL="0" lvl="0" indent="0" algn="l" rtl="0">
              <a:spcBef>
                <a:spcPts val="1600"/>
              </a:spcBef>
              <a:spcAft>
                <a:spcPts val="1600"/>
              </a:spcAft>
              <a:buNone/>
            </a:pPr>
            <a:endParaRPr sz="1200" dirty="0">
              <a:solidFill>
                <a:schemeClr val="bg2"/>
              </a:solidFill>
              <a:latin typeface="Verdana" panose="020B0604030504040204" pitchFamily="34" charset="0"/>
              <a:ea typeface="Verdana" panose="020B0604030504040204" pitchFamily="34" charset="0"/>
            </a:endParaRPr>
          </a:p>
        </p:txBody>
      </p:sp>
      <p:pic>
        <p:nvPicPr>
          <p:cNvPr id="266" name="Google Shape;266;p35"/>
          <p:cNvPicPr preferRelativeResize="0"/>
          <p:nvPr/>
        </p:nvPicPr>
        <p:blipFill>
          <a:blip r:embed="rId3">
            <a:alphaModFix/>
          </a:blip>
          <a:stretch>
            <a:fillRect/>
          </a:stretch>
        </p:blipFill>
        <p:spPr>
          <a:xfrm>
            <a:off x="395536" y="3180188"/>
            <a:ext cx="3708631" cy="1194631"/>
          </a:xfrm>
          <a:prstGeom prst="rect">
            <a:avLst/>
          </a:prstGeom>
          <a:noFill/>
          <a:ln>
            <a:noFill/>
          </a:ln>
        </p:spPr>
      </p:pic>
      <p:pic>
        <p:nvPicPr>
          <p:cNvPr id="267" name="Google Shape;267;p35"/>
          <p:cNvPicPr preferRelativeResize="0"/>
          <p:nvPr/>
        </p:nvPicPr>
        <p:blipFill>
          <a:blip r:embed="rId4">
            <a:alphaModFix/>
          </a:blip>
          <a:stretch>
            <a:fillRect/>
          </a:stretch>
        </p:blipFill>
        <p:spPr>
          <a:xfrm>
            <a:off x="5368455" y="3289651"/>
            <a:ext cx="2967471" cy="1194631"/>
          </a:xfrm>
          <a:prstGeom prst="rect">
            <a:avLst/>
          </a:prstGeom>
          <a:noFill/>
          <a:ln>
            <a:noFill/>
          </a:ln>
        </p:spPr>
      </p:pic>
      <p:pic>
        <p:nvPicPr>
          <p:cNvPr id="268" name="Google Shape;268;p35" descr="Image result for flickr"/>
          <p:cNvPicPr preferRelativeResize="0"/>
          <p:nvPr/>
        </p:nvPicPr>
        <p:blipFill>
          <a:blip r:embed="rId5">
            <a:alphaModFix/>
          </a:blip>
          <a:stretch>
            <a:fillRect/>
          </a:stretch>
        </p:blipFill>
        <p:spPr>
          <a:xfrm>
            <a:off x="6999700" y="1055975"/>
            <a:ext cx="1418450" cy="797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Conclusion</a:t>
            </a:r>
            <a:endParaRPr dirty="0"/>
          </a:p>
        </p:txBody>
      </p:sp>
      <p:sp>
        <p:nvSpPr>
          <p:cNvPr id="2" name="Text Placeholder 1">
            <a:extLst>
              <a:ext uri="{FF2B5EF4-FFF2-40B4-BE49-F238E27FC236}">
                <a16:creationId xmlns:a16="http://schemas.microsoft.com/office/drawing/2014/main" id="{71942EE4-7CCD-4451-80A6-ACF3B959252A}"/>
              </a:ext>
            </a:extLst>
          </p:cNvPr>
          <p:cNvSpPr>
            <a:spLocks noGrp="1"/>
          </p:cNvSpPr>
          <p:nvPr>
            <p:ph type="body" idx="1"/>
          </p:nvPr>
        </p:nvSpPr>
        <p:spPr>
          <a:xfrm>
            <a:off x="395536" y="1275606"/>
            <a:ext cx="8365692" cy="2815158"/>
          </a:xfrm>
        </p:spPr>
        <p:txBody>
          <a:bodyPr/>
          <a:lstStyle/>
          <a:p>
            <a:pPr marL="171450" indent="-171450" algn="just">
              <a:spcBef>
                <a:spcPts val="0"/>
              </a:spcBef>
              <a:buClrTx/>
            </a:pPr>
            <a:r>
              <a:rPr lang="en-US" sz="1600" dirty="0">
                <a:solidFill>
                  <a:srgbClr val="000000"/>
                </a:solidFill>
                <a:latin typeface="Arial"/>
                <a:ea typeface="Verdana" panose="020B0604030504040204" pitchFamily="34" charset="0"/>
                <a:cs typeface="Arial"/>
                <a:sym typeface="Arial"/>
              </a:rPr>
              <a:t>WESPE – a weakly supervised solution for the image quality enhancement problem</a:t>
            </a:r>
          </a:p>
          <a:p>
            <a:pPr marL="0" indent="0" algn="just">
              <a:spcBef>
                <a:spcPts val="0"/>
              </a:spcBef>
              <a:buClrTx/>
              <a:buNone/>
            </a:pPr>
            <a:endParaRPr lang="en-US" sz="1600" dirty="0">
              <a:solidFill>
                <a:srgbClr val="000000"/>
              </a:solidFill>
              <a:latin typeface="Arial"/>
              <a:ea typeface="Verdana" panose="020B0604030504040204" pitchFamily="34" charset="0"/>
              <a:cs typeface="Arial"/>
              <a:sym typeface="Arial"/>
            </a:endParaRPr>
          </a:p>
          <a:p>
            <a:pPr marL="171450" indent="-171450" algn="just">
              <a:spcBef>
                <a:spcPts val="0"/>
              </a:spcBef>
              <a:buClrTx/>
            </a:pPr>
            <a:r>
              <a:rPr lang="en-US" sz="1600" dirty="0">
                <a:solidFill>
                  <a:srgbClr val="000000"/>
                </a:solidFill>
                <a:latin typeface="Arial"/>
                <a:ea typeface="Verdana" panose="020B0604030504040204" pitchFamily="34" charset="0"/>
                <a:cs typeface="Arial"/>
                <a:sym typeface="Arial"/>
              </a:rPr>
              <a:t>Free of strong supervision in the form of aligned source-target training image pairs</a:t>
            </a:r>
          </a:p>
          <a:p>
            <a:pPr marL="0" indent="0" algn="just">
              <a:spcBef>
                <a:spcPts val="0"/>
              </a:spcBef>
              <a:buClrTx/>
              <a:buNone/>
            </a:pPr>
            <a:endParaRPr lang="en-US" sz="1600" dirty="0">
              <a:solidFill>
                <a:srgbClr val="000000"/>
              </a:solidFill>
              <a:latin typeface="Arial"/>
              <a:ea typeface="Verdana" panose="020B0604030504040204" pitchFamily="34" charset="0"/>
              <a:cs typeface="Arial"/>
              <a:sym typeface="Arial"/>
            </a:endParaRPr>
          </a:p>
          <a:p>
            <a:pPr marL="171450" indent="-171450" algn="just">
              <a:spcBef>
                <a:spcPts val="0"/>
              </a:spcBef>
              <a:buClrTx/>
            </a:pPr>
            <a:r>
              <a:rPr lang="en-US" sz="1600" dirty="0">
                <a:solidFill>
                  <a:srgbClr val="000000"/>
                </a:solidFill>
                <a:latin typeface="Arial"/>
                <a:ea typeface="Verdana" panose="020B0604030504040204" pitchFamily="34" charset="0"/>
                <a:cs typeface="Arial"/>
                <a:sym typeface="Arial"/>
              </a:rPr>
              <a:t>Map low-quality photos into the domain of high-quality photos without any correspondence between them</a:t>
            </a:r>
          </a:p>
          <a:p>
            <a:pPr marL="0" indent="0" algn="just">
              <a:spcBef>
                <a:spcPts val="0"/>
              </a:spcBef>
              <a:buClrTx/>
              <a:buNone/>
            </a:pPr>
            <a:endParaRPr lang="en-US" sz="1600" dirty="0">
              <a:solidFill>
                <a:srgbClr val="000000"/>
              </a:solidFill>
              <a:latin typeface="Arial"/>
              <a:ea typeface="Verdana" panose="020B0604030504040204" pitchFamily="34" charset="0"/>
              <a:cs typeface="Arial"/>
              <a:sym typeface="Arial"/>
            </a:endParaRPr>
          </a:p>
          <a:p>
            <a:pPr marL="171450" indent="-171450" algn="just">
              <a:spcBef>
                <a:spcPts val="0"/>
              </a:spcBef>
              <a:buClrTx/>
            </a:pPr>
            <a:r>
              <a:rPr lang="en-US" sz="1600" dirty="0">
                <a:solidFill>
                  <a:srgbClr val="000000"/>
                </a:solidFill>
                <a:latin typeface="Arial"/>
                <a:ea typeface="Verdana" panose="020B0604030504040204" pitchFamily="34" charset="0"/>
                <a:cs typeface="Arial"/>
                <a:sym typeface="Arial"/>
              </a:rPr>
              <a:t>Transitive architecture based on GANs and loss functions designed for accurate image quality assessment</a:t>
            </a:r>
          </a:p>
          <a:p>
            <a:pPr marL="0" indent="0" algn="just">
              <a:spcBef>
                <a:spcPts val="0"/>
              </a:spcBef>
              <a:buClrTx/>
              <a:buNone/>
            </a:pPr>
            <a:endParaRPr lang="en-US" sz="1600" dirty="0">
              <a:solidFill>
                <a:srgbClr val="000000"/>
              </a:solidFill>
              <a:latin typeface="Arial"/>
              <a:ea typeface="Verdana" panose="020B0604030504040204" pitchFamily="34" charset="0"/>
              <a:cs typeface="Arial"/>
              <a:sym typeface="Arial"/>
            </a:endParaRPr>
          </a:p>
          <a:p>
            <a:pPr marL="171450" indent="-171450" algn="just">
              <a:spcBef>
                <a:spcPts val="0"/>
              </a:spcBef>
              <a:buClrTx/>
            </a:pPr>
            <a:r>
              <a:rPr lang="en-US" sz="1600" dirty="0">
                <a:solidFill>
                  <a:srgbClr val="000000"/>
                </a:solidFill>
                <a:latin typeface="Arial"/>
                <a:ea typeface="Verdana" panose="020B0604030504040204" pitchFamily="34" charset="0"/>
                <a:cs typeface="Arial"/>
                <a:sym typeface="Arial"/>
              </a:rPr>
              <a:t>Comparative or superior results to past methods</a:t>
            </a:r>
          </a:p>
          <a:p>
            <a:pPr algn="just">
              <a:buClrTx/>
            </a:pPr>
            <a:endParaRPr lang="en-CA"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	</a:t>
            </a:r>
            <a:endParaRPr/>
          </a:p>
        </p:txBody>
      </p:sp>
      <p:sp>
        <p:nvSpPr>
          <p:cNvPr id="280" name="Google Shape;280;p3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00000"/>
                </a:solidFill>
                <a:latin typeface="Arial"/>
                <a:ea typeface="Arial"/>
                <a:cs typeface="Arial"/>
                <a:sym typeface="Arial"/>
              </a:rPr>
              <a:t>A. Ignatov, N. Kobyshev, R. Timofte, K. Vanhoey, and L. Van Gool. WESPE: Weakly Supervised Photo Enhancer for Digital Cameras. </a:t>
            </a:r>
            <a:r>
              <a:rPr lang="en" sz="1200" i="1">
                <a:solidFill>
                  <a:srgbClr val="000000"/>
                </a:solidFill>
                <a:latin typeface="Arial"/>
                <a:ea typeface="Arial"/>
                <a:cs typeface="Arial"/>
                <a:sym typeface="Arial"/>
              </a:rPr>
              <a:t>arXiv:1709.01118 [Cs]</a:t>
            </a:r>
            <a:r>
              <a:rPr lang="en" sz="1200">
                <a:solidFill>
                  <a:srgbClr val="000000"/>
                </a:solidFill>
                <a:latin typeface="Arial"/>
                <a:ea typeface="Arial"/>
                <a:cs typeface="Arial"/>
                <a:sym typeface="Arial"/>
              </a:rPr>
              <a:t>. Retrieved from http://arxiv.org/abs/1709.01118, 2017</a:t>
            </a:r>
            <a:endParaRPr sz="1200">
              <a:solidFill>
                <a:srgbClr val="000000"/>
              </a:solidFill>
              <a:latin typeface="Arial"/>
              <a:ea typeface="Arial"/>
              <a:cs typeface="Arial"/>
              <a:sym typeface="Arial"/>
            </a:endParaRPr>
          </a:p>
          <a:p>
            <a:pPr marL="0" lvl="0" indent="0" algn="l" rtl="0">
              <a:spcBef>
                <a:spcPts val="16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16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16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06" name="Google Shape;106;p1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rgbClr val="000000"/>
              </a:buClr>
              <a:buSzPts val="1100"/>
              <a:buFont typeface="Arial"/>
              <a:buNone/>
            </a:pPr>
            <a:r>
              <a:rPr lang="en" sz="1200" dirty="0">
                <a:solidFill>
                  <a:schemeClr val="bg2"/>
                </a:solidFill>
              </a:rPr>
              <a:t>● Low-end and compact mobile cameras demonstrate limited photo quality mainly due to space, hardware and budget constraints.</a:t>
            </a:r>
            <a:endParaRPr sz="1200" dirty="0">
              <a:solidFill>
                <a:schemeClr val="bg2"/>
              </a:solidFill>
            </a:endParaRPr>
          </a:p>
          <a:p>
            <a:pPr marL="0" lvl="0" indent="0" algn="just" rtl="0">
              <a:lnSpc>
                <a:spcPct val="115000"/>
              </a:lnSpc>
              <a:spcBef>
                <a:spcPts val="0"/>
              </a:spcBef>
              <a:spcAft>
                <a:spcPts val="0"/>
              </a:spcAft>
              <a:buClr>
                <a:srgbClr val="000000"/>
              </a:buClr>
              <a:buSzPts val="1100"/>
              <a:buFont typeface="Arial"/>
              <a:buNone/>
            </a:pPr>
            <a:r>
              <a:rPr lang="en" sz="1200" dirty="0">
                <a:solidFill>
                  <a:schemeClr val="bg2"/>
                </a:solidFill>
              </a:rPr>
              <a:t>● In this work, we propose a deep learning solution that translates photos taken by cameras with limited capabilities into DSLR-quality photos automatically.</a:t>
            </a:r>
            <a:endParaRPr sz="1200" dirty="0">
              <a:solidFill>
                <a:schemeClr val="bg2"/>
              </a:solidFill>
            </a:endParaRPr>
          </a:p>
          <a:p>
            <a:pPr marL="0" lvl="0" indent="0" algn="just" rtl="0">
              <a:lnSpc>
                <a:spcPct val="115000"/>
              </a:lnSpc>
              <a:spcBef>
                <a:spcPts val="0"/>
              </a:spcBef>
              <a:spcAft>
                <a:spcPts val="0"/>
              </a:spcAft>
              <a:buClr>
                <a:srgbClr val="000000"/>
              </a:buClr>
              <a:buSzPts val="1100"/>
              <a:buFont typeface="Arial"/>
              <a:buNone/>
            </a:pPr>
            <a:endParaRPr sz="1200" dirty="0">
              <a:solidFill>
                <a:schemeClr val="bg2"/>
              </a:solidFill>
            </a:endParaRPr>
          </a:p>
          <a:p>
            <a:pPr marL="0" lvl="0" indent="0" algn="l" rtl="0">
              <a:lnSpc>
                <a:spcPct val="115000"/>
              </a:lnSpc>
              <a:spcBef>
                <a:spcPts val="0"/>
              </a:spcBef>
              <a:spcAft>
                <a:spcPts val="0"/>
              </a:spcAft>
              <a:buClr>
                <a:srgbClr val="000000"/>
              </a:buClr>
              <a:buSzPts val="1100"/>
              <a:buFont typeface="Arial"/>
              <a:buNone/>
            </a:pPr>
            <a:r>
              <a:rPr lang="en" sz="1200" dirty="0">
                <a:solidFill>
                  <a:schemeClr val="bg2"/>
                </a:solidFill>
              </a:rPr>
              <a:t>●  Yet, one of the major bottlenecks of these solutions is the need for strong supervision using matched before/after training pairs of images. This requirement is often the source of a strong limitation of color/texture transfer and photo enhancement methods.</a:t>
            </a:r>
            <a:endParaRPr sz="1200" dirty="0">
              <a:solidFill>
                <a:schemeClr val="bg2"/>
              </a:solidFill>
            </a:endParaRPr>
          </a:p>
          <a:p>
            <a:pPr marL="0" lvl="0" indent="0" algn="l" rtl="0">
              <a:lnSpc>
                <a:spcPct val="115000"/>
              </a:lnSpc>
              <a:spcBef>
                <a:spcPts val="0"/>
              </a:spcBef>
              <a:spcAft>
                <a:spcPts val="0"/>
              </a:spcAft>
              <a:buClr>
                <a:srgbClr val="000000"/>
              </a:buClr>
              <a:buSzPts val="1100"/>
              <a:buFont typeface="Arial"/>
              <a:buNone/>
            </a:pPr>
            <a:endParaRPr sz="1200" dirty="0">
              <a:solidFill>
                <a:schemeClr val="bg2"/>
              </a:solidFill>
            </a:endParaRPr>
          </a:p>
          <a:p>
            <a:pPr marL="0" lvl="0" indent="0" algn="just" rtl="0">
              <a:lnSpc>
                <a:spcPct val="115000"/>
              </a:lnSpc>
              <a:spcBef>
                <a:spcPts val="0"/>
              </a:spcBef>
              <a:spcAft>
                <a:spcPts val="0"/>
              </a:spcAft>
              <a:buClr>
                <a:srgbClr val="000000"/>
              </a:buClr>
              <a:buSzPts val="1100"/>
              <a:buFont typeface="Arial"/>
              <a:buNone/>
            </a:pPr>
            <a:r>
              <a:rPr lang="en" sz="1200" dirty="0">
                <a:solidFill>
                  <a:schemeClr val="bg2"/>
                </a:solidFill>
              </a:rPr>
              <a:t>● We tackle this problem by introducing a weakly supervised photo enhancer (WESPE) - a novel image-to-image GAN-based architecture.</a:t>
            </a:r>
            <a:endParaRPr sz="1200" dirty="0">
              <a:solidFill>
                <a:schemeClr val="bg2"/>
              </a:solidFill>
            </a:endParaRPr>
          </a:p>
          <a:p>
            <a:pPr marL="0" lvl="0" indent="0" algn="just" rtl="0">
              <a:lnSpc>
                <a:spcPct val="115000"/>
              </a:lnSpc>
              <a:spcBef>
                <a:spcPts val="0"/>
              </a:spcBef>
              <a:spcAft>
                <a:spcPts val="0"/>
              </a:spcAft>
              <a:buClr>
                <a:srgbClr val="000000"/>
              </a:buClr>
              <a:buSzPts val="1100"/>
              <a:buFont typeface="Arial"/>
              <a:buNone/>
            </a:pPr>
            <a:endParaRPr sz="1200" dirty="0">
              <a:solidFill>
                <a:schemeClr val="bg2"/>
              </a:solidFill>
            </a:endParaRPr>
          </a:p>
          <a:p>
            <a:pPr marL="0" lvl="0" indent="0" algn="just" rtl="0">
              <a:lnSpc>
                <a:spcPct val="115000"/>
              </a:lnSpc>
              <a:spcBef>
                <a:spcPts val="0"/>
              </a:spcBef>
              <a:spcAft>
                <a:spcPts val="0"/>
              </a:spcAft>
              <a:buNone/>
            </a:pPr>
            <a:r>
              <a:rPr lang="en" sz="1200" dirty="0">
                <a:solidFill>
                  <a:schemeClr val="bg2"/>
                </a:solidFill>
              </a:rPr>
              <a:t>● The proposed model is trained by weakly supervised learning: unlike previous works, there is no need for strong supervision in the form of a large annotated dataset of aligned original/enhanced photo pairs</a:t>
            </a:r>
            <a:endParaRPr sz="1200" dirty="0">
              <a:solidFill>
                <a:schemeClr val="bg2"/>
              </a:solidFill>
            </a:endParaRPr>
          </a:p>
        </p:txBody>
      </p:sp>
      <p:pic>
        <p:nvPicPr>
          <p:cNvPr id="107" name="Google Shape;107;p15"/>
          <p:cNvPicPr preferRelativeResize="0"/>
          <p:nvPr/>
        </p:nvPicPr>
        <p:blipFill>
          <a:blip r:embed="rId3">
            <a:alphaModFix/>
          </a:blip>
          <a:stretch>
            <a:fillRect/>
          </a:stretch>
        </p:blipFill>
        <p:spPr>
          <a:xfrm>
            <a:off x="3898826" y="142131"/>
            <a:ext cx="4731975" cy="1133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body" idx="1"/>
          </p:nvPr>
        </p:nvSpPr>
        <p:spPr>
          <a:xfrm>
            <a:off x="295951" y="713200"/>
            <a:ext cx="7772400" cy="2815158"/>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rgbClr val="000000"/>
              </a:buClr>
              <a:buSzPts val="1100"/>
              <a:buFont typeface="Arial"/>
              <a:buNone/>
            </a:pPr>
            <a:r>
              <a:rPr lang="en" sz="1200" dirty="0">
                <a:solidFill>
                  <a:schemeClr val="bg2"/>
                </a:solidFill>
              </a:rPr>
              <a:t>● The sole requirement is two distinct datasets:</a:t>
            </a:r>
            <a:endParaRPr sz="1200" dirty="0">
              <a:solidFill>
                <a:schemeClr val="bg2"/>
              </a:solidFill>
            </a:endParaRPr>
          </a:p>
          <a:p>
            <a:pPr marL="0" lvl="0" indent="0" algn="just" rtl="0">
              <a:lnSpc>
                <a:spcPct val="115000"/>
              </a:lnSpc>
              <a:spcBef>
                <a:spcPts val="0"/>
              </a:spcBef>
              <a:spcAft>
                <a:spcPts val="0"/>
              </a:spcAft>
              <a:buClr>
                <a:srgbClr val="000000"/>
              </a:buClr>
              <a:buSzPts val="1100"/>
              <a:buFont typeface="Arial"/>
              <a:buNone/>
            </a:pPr>
            <a:r>
              <a:rPr lang="en" sz="1200" dirty="0">
                <a:solidFill>
                  <a:schemeClr val="bg2"/>
                </a:solidFill>
              </a:rPr>
              <a:t>  	one from the source camera,</a:t>
            </a:r>
            <a:endParaRPr sz="1200" dirty="0">
              <a:solidFill>
                <a:schemeClr val="bg2"/>
              </a:solidFill>
            </a:endParaRPr>
          </a:p>
          <a:p>
            <a:pPr marL="0" lvl="0" indent="0" algn="just" rtl="0">
              <a:lnSpc>
                <a:spcPct val="115000"/>
              </a:lnSpc>
              <a:spcBef>
                <a:spcPts val="0"/>
              </a:spcBef>
              <a:spcAft>
                <a:spcPts val="0"/>
              </a:spcAft>
              <a:buClr>
                <a:srgbClr val="000000"/>
              </a:buClr>
              <a:buSzPts val="1100"/>
              <a:buFont typeface="Arial"/>
              <a:buNone/>
            </a:pPr>
            <a:r>
              <a:rPr lang="en" sz="1200" dirty="0">
                <a:solidFill>
                  <a:schemeClr val="bg2"/>
                </a:solidFill>
              </a:rPr>
              <a:t> 	 one composed of arbitrary high-quality</a:t>
            </a:r>
            <a:endParaRPr sz="1200" dirty="0">
              <a:solidFill>
                <a:schemeClr val="bg2"/>
              </a:solidFill>
            </a:endParaRPr>
          </a:p>
          <a:p>
            <a:pPr marL="0" lvl="0" indent="0" algn="just" rtl="0">
              <a:lnSpc>
                <a:spcPct val="115000"/>
              </a:lnSpc>
              <a:spcBef>
                <a:spcPts val="0"/>
              </a:spcBef>
              <a:spcAft>
                <a:spcPts val="0"/>
              </a:spcAft>
              <a:buClr>
                <a:srgbClr val="000000"/>
              </a:buClr>
              <a:buSzPts val="1100"/>
              <a:buFont typeface="Arial"/>
              <a:buNone/>
            </a:pPr>
            <a:r>
              <a:rPr lang="en" sz="1200" dirty="0">
                <a:solidFill>
                  <a:schemeClr val="bg2"/>
                </a:solidFill>
              </a:rPr>
              <a:t>● Hence, our solution is repeatable for any camera: collecting the data and training can be achieved in a couple of hours.</a:t>
            </a:r>
            <a:endParaRPr sz="1200" dirty="0">
              <a:solidFill>
                <a:schemeClr val="bg2"/>
              </a:solidFill>
            </a:endParaRPr>
          </a:p>
          <a:p>
            <a:pPr marL="0" lvl="0" indent="0" algn="just" rtl="0">
              <a:lnSpc>
                <a:spcPct val="115000"/>
              </a:lnSpc>
              <a:spcBef>
                <a:spcPts val="0"/>
              </a:spcBef>
              <a:spcAft>
                <a:spcPts val="0"/>
              </a:spcAft>
              <a:buClr>
                <a:srgbClr val="000000"/>
              </a:buClr>
              <a:buSzPts val="1100"/>
              <a:buFont typeface="Arial"/>
              <a:buNone/>
            </a:pPr>
            <a:r>
              <a:rPr lang="en" sz="1200" dirty="0">
                <a:solidFill>
                  <a:schemeClr val="bg2"/>
                </a:solidFill>
              </a:rPr>
              <a:t>● The experiments demonstrate that WESPE produces comparable or improved qualitative results with state-of-the-art strongly supervised methods</a:t>
            </a:r>
            <a:endParaRPr sz="1200" dirty="0">
              <a:solidFill>
                <a:schemeClr val="bg2"/>
              </a:solidFill>
            </a:endParaRPr>
          </a:p>
          <a:p>
            <a:pPr marL="0" lvl="0" indent="0" algn="l" rtl="0">
              <a:spcBef>
                <a:spcPts val="0"/>
              </a:spcBef>
              <a:spcAft>
                <a:spcPts val="1600"/>
              </a:spcAft>
              <a:buNone/>
            </a:pPr>
            <a:endParaRPr sz="1200" dirty="0">
              <a:solidFill>
                <a:schemeClr val="bg2"/>
              </a:solidFill>
            </a:endParaRPr>
          </a:p>
        </p:txBody>
      </p:sp>
      <p:pic>
        <p:nvPicPr>
          <p:cNvPr id="113" name="Google Shape;113;p16"/>
          <p:cNvPicPr preferRelativeResize="0"/>
          <p:nvPr/>
        </p:nvPicPr>
        <p:blipFill>
          <a:blip r:embed="rId3">
            <a:alphaModFix/>
          </a:blip>
          <a:stretch>
            <a:fillRect/>
          </a:stretch>
        </p:blipFill>
        <p:spPr>
          <a:xfrm>
            <a:off x="0" y="2666415"/>
            <a:ext cx="1993100" cy="1114785"/>
          </a:xfrm>
          <a:prstGeom prst="rect">
            <a:avLst/>
          </a:prstGeom>
          <a:noFill/>
          <a:ln>
            <a:noFill/>
          </a:ln>
        </p:spPr>
      </p:pic>
      <p:pic>
        <p:nvPicPr>
          <p:cNvPr id="114" name="Google Shape;114;p16"/>
          <p:cNvPicPr preferRelativeResize="0"/>
          <p:nvPr/>
        </p:nvPicPr>
        <p:blipFill>
          <a:blip r:embed="rId4">
            <a:alphaModFix/>
          </a:blip>
          <a:stretch>
            <a:fillRect/>
          </a:stretch>
        </p:blipFill>
        <p:spPr>
          <a:xfrm>
            <a:off x="1993100" y="2673709"/>
            <a:ext cx="2055025" cy="1114800"/>
          </a:xfrm>
          <a:prstGeom prst="rect">
            <a:avLst/>
          </a:prstGeom>
          <a:noFill/>
          <a:ln>
            <a:noFill/>
          </a:ln>
        </p:spPr>
      </p:pic>
      <p:pic>
        <p:nvPicPr>
          <p:cNvPr id="115" name="Google Shape;115;p16"/>
          <p:cNvPicPr preferRelativeResize="0"/>
          <p:nvPr/>
        </p:nvPicPr>
        <p:blipFill>
          <a:blip r:embed="rId5">
            <a:alphaModFix/>
          </a:blip>
          <a:stretch>
            <a:fillRect/>
          </a:stretch>
        </p:blipFill>
        <p:spPr>
          <a:xfrm>
            <a:off x="4963556" y="2607433"/>
            <a:ext cx="3400746" cy="1204900"/>
          </a:xfrm>
          <a:prstGeom prst="rect">
            <a:avLst/>
          </a:prstGeom>
          <a:noFill/>
          <a:ln>
            <a:noFill/>
          </a:ln>
        </p:spPr>
      </p:pic>
      <p:pic>
        <p:nvPicPr>
          <p:cNvPr id="116" name="Google Shape;116;p16"/>
          <p:cNvPicPr preferRelativeResize="0"/>
          <p:nvPr/>
        </p:nvPicPr>
        <p:blipFill>
          <a:blip r:embed="rId6">
            <a:alphaModFix/>
          </a:blip>
          <a:stretch>
            <a:fillRect/>
          </a:stretch>
        </p:blipFill>
        <p:spPr>
          <a:xfrm>
            <a:off x="5792297" y="3925424"/>
            <a:ext cx="1924050" cy="295275"/>
          </a:xfrm>
          <a:prstGeom prst="rect">
            <a:avLst/>
          </a:prstGeom>
          <a:noFill/>
          <a:ln>
            <a:noFill/>
          </a:ln>
        </p:spPr>
      </p:pic>
      <p:pic>
        <p:nvPicPr>
          <p:cNvPr id="117" name="Google Shape;117;p16"/>
          <p:cNvPicPr preferRelativeResize="0"/>
          <p:nvPr/>
        </p:nvPicPr>
        <p:blipFill>
          <a:blip r:embed="rId7">
            <a:alphaModFix/>
          </a:blip>
          <a:stretch>
            <a:fillRect/>
          </a:stretch>
        </p:blipFill>
        <p:spPr>
          <a:xfrm>
            <a:off x="717857" y="3925424"/>
            <a:ext cx="1866900" cy="295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2A62-BFD6-4A25-A235-97B3BE214AA8}"/>
              </a:ext>
            </a:extLst>
          </p:cNvPr>
          <p:cNvSpPr>
            <a:spLocks noGrp="1"/>
          </p:cNvSpPr>
          <p:nvPr>
            <p:ph type="title"/>
          </p:nvPr>
        </p:nvSpPr>
        <p:spPr>
          <a:xfrm>
            <a:off x="412750" y="519522"/>
            <a:ext cx="7774632" cy="648072"/>
          </a:xfrm>
        </p:spPr>
        <p:txBody>
          <a:bodyPr/>
          <a:lstStyle/>
          <a:p>
            <a:r>
              <a:rPr lang="en-CA" dirty="0"/>
              <a:t>Contributions</a:t>
            </a:r>
          </a:p>
        </p:txBody>
      </p:sp>
      <p:sp>
        <p:nvSpPr>
          <p:cNvPr id="3" name="Text Placeholder 2">
            <a:extLst>
              <a:ext uri="{FF2B5EF4-FFF2-40B4-BE49-F238E27FC236}">
                <a16:creationId xmlns:a16="http://schemas.microsoft.com/office/drawing/2014/main" id="{69574A9A-C4FA-4D1D-8035-94BB8376A138}"/>
              </a:ext>
            </a:extLst>
          </p:cNvPr>
          <p:cNvSpPr>
            <a:spLocks noGrp="1"/>
          </p:cNvSpPr>
          <p:nvPr>
            <p:ph type="body" idx="1"/>
          </p:nvPr>
        </p:nvSpPr>
        <p:spPr/>
        <p:txBody>
          <a:bodyPr/>
          <a:lstStyle/>
          <a:p>
            <a:pPr marL="317500" indent="-171450" algn="just">
              <a:buClrTx/>
              <a:buSzPct val="142000"/>
            </a:pPr>
            <a:r>
              <a:rPr lang="en-US" sz="1200" dirty="0">
                <a:solidFill>
                  <a:schemeClr val="bg2"/>
                </a:solidFill>
                <a:latin typeface="Verdana" panose="020B0604030504040204" pitchFamily="34" charset="0"/>
                <a:ea typeface="Verdana" panose="020B0604030504040204" pitchFamily="34" charset="0"/>
              </a:rPr>
              <a:t> Enhanced images improve the non enhanced ones in several aspects, including colorization,   resolution and sharpness. Our contributions include:</a:t>
            </a:r>
          </a:p>
          <a:p>
            <a:pPr algn="just">
              <a:buClrTx/>
              <a:buSzPct val="142000"/>
            </a:pPr>
            <a:r>
              <a:rPr lang="en-US" sz="1200" dirty="0">
                <a:solidFill>
                  <a:schemeClr val="bg2"/>
                </a:solidFill>
                <a:latin typeface="Verdana" panose="020B0604030504040204" pitchFamily="34" charset="0"/>
                <a:ea typeface="Verdana" panose="020B0604030504040204" pitchFamily="34" charset="0"/>
              </a:rPr>
              <a:t>WESPE, a generic method for learning a model that </a:t>
            </a:r>
            <a:r>
              <a:rPr lang="en-CA" sz="1200" dirty="0">
                <a:solidFill>
                  <a:schemeClr val="bg2"/>
                </a:solidFill>
                <a:latin typeface="Verdana" panose="020B0604030504040204" pitchFamily="34" charset="0"/>
                <a:ea typeface="Verdana" panose="020B0604030504040204" pitchFamily="34" charset="0"/>
              </a:rPr>
              <a:t>enhances source images into DSLR-quality ones,</a:t>
            </a:r>
          </a:p>
          <a:p>
            <a:pPr algn="just">
              <a:buClrTx/>
              <a:buSzPct val="142000"/>
            </a:pPr>
            <a:r>
              <a:rPr lang="en-US" sz="1200" dirty="0">
                <a:solidFill>
                  <a:schemeClr val="bg2"/>
                </a:solidFill>
                <a:latin typeface="Verdana" panose="020B0604030504040204" pitchFamily="34" charset="0"/>
                <a:ea typeface="Verdana" panose="020B0604030504040204" pitchFamily="34" charset="0"/>
              </a:rPr>
              <a:t>A transitive CNN-GAN architecture, made suitable for the task of image enhancement and image domain transfer by combining state of the art losses with a content loss expressed on the input image,</a:t>
            </a:r>
          </a:p>
          <a:p>
            <a:pPr algn="just">
              <a:buClrTx/>
              <a:buSzPct val="142000"/>
            </a:pPr>
            <a:r>
              <a:rPr lang="en-CA" sz="1200" dirty="0">
                <a:solidFill>
                  <a:schemeClr val="bg2"/>
                </a:solidFill>
                <a:latin typeface="Verdana" panose="020B0604030504040204" pitchFamily="34" charset="0"/>
                <a:ea typeface="Verdana" panose="020B0604030504040204" pitchFamily="34" charset="0"/>
              </a:rPr>
              <a:t>Large-scale experiments on several publicly available </a:t>
            </a:r>
            <a:r>
              <a:rPr lang="en-US" sz="1200" dirty="0">
                <a:solidFill>
                  <a:schemeClr val="bg2"/>
                </a:solidFill>
                <a:latin typeface="Verdana" panose="020B0604030504040204" pitchFamily="34" charset="0"/>
                <a:ea typeface="Verdana" panose="020B0604030504040204" pitchFamily="34" charset="0"/>
              </a:rPr>
              <a:t>datasets with a variety of camera types, including subjective rating and comparison to the state of the art enhancement </a:t>
            </a:r>
            <a:r>
              <a:rPr lang="en-CA" sz="1200" dirty="0">
                <a:solidFill>
                  <a:schemeClr val="bg2"/>
                </a:solidFill>
                <a:latin typeface="Verdana" panose="020B0604030504040204" pitchFamily="34" charset="0"/>
                <a:ea typeface="Verdana" panose="020B0604030504040204" pitchFamily="34" charset="0"/>
              </a:rPr>
              <a:t>methods,</a:t>
            </a:r>
          </a:p>
          <a:p>
            <a:pPr algn="just">
              <a:buClrTx/>
              <a:buSzPct val="142000"/>
            </a:pPr>
            <a:r>
              <a:rPr lang="en-US" sz="1200" dirty="0">
                <a:solidFill>
                  <a:schemeClr val="bg2"/>
                </a:solidFill>
                <a:latin typeface="Verdana" panose="020B0604030504040204" pitchFamily="34" charset="0"/>
                <a:ea typeface="Verdana" panose="020B0604030504040204" pitchFamily="34" charset="0"/>
              </a:rPr>
              <a:t>A Flickr </a:t>
            </a:r>
            <a:r>
              <a:rPr lang="en-US" sz="1200" dirty="0" err="1">
                <a:solidFill>
                  <a:schemeClr val="bg2"/>
                </a:solidFill>
                <a:latin typeface="Verdana" panose="020B0604030504040204" pitchFamily="34" charset="0"/>
                <a:ea typeface="Verdana" panose="020B0604030504040204" pitchFamily="34" charset="0"/>
              </a:rPr>
              <a:t>Faves</a:t>
            </a:r>
            <a:r>
              <a:rPr lang="en-US" sz="1200" dirty="0">
                <a:solidFill>
                  <a:schemeClr val="bg2"/>
                </a:solidFill>
                <a:latin typeface="Verdana" panose="020B0604030504040204" pitchFamily="34" charset="0"/>
                <a:ea typeface="Verdana" panose="020B0604030504040204" pitchFamily="34" charset="0"/>
              </a:rPr>
              <a:t> Score (FFS) dataset consisting of 16K HD resolution Flickr photos with an associated number of likes and views that we use for training a separate scoring CNN to independently assess image quality of the photos throughout our experiments</a:t>
            </a:r>
          </a:p>
        </p:txBody>
      </p:sp>
    </p:spTree>
    <p:extLst>
      <p:ext uri="{BB962C8B-B14F-4D97-AF65-F5344CB8AC3E}">
        <p14:creationId xmlns:p14="http://schemas.microsoft.com/office/powerpoint/2010/main" val="101341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Proposed Method</a:t>
            </a:r>
            <a:endParaRPr dirty="0">
              <a:solidFill>
                <a:srgbClr val="C00000"/>
              </a:solidFill>
            </a:endParaRPr>
          </a:p>
        </p:txBody>
      </p:sp>
      <p:sp>
        <p:nvSpPr>
          <p:cNvPr id="123" name="Google Shape;123;p17"/>
          <p:cNvSpPr txBox="1">
            <a:spLocks noGrp="1"/>
          </p:cNvSpPr>
          <p:nvPr>
            <p:ph type="body" idx="1"/>
          </p:nvPr>
        </p:nvSpPr>
        <p:spPr>
          <a:xfrm>
            <a:off x="395536" y="1275606"/>
            <a:ext cx="7772400" cy="2815158"/>
          </a:xfrm>
          <a:prstGeom prst="rect">
            <a:avLst/>
          </a:prstGeom>
        </p:spPr>
        <p:txBody>
          <a:bodyPr spcFirstLastPara="1" wrap="square" lIns="91425" tIns="91425" rIns="91425" bIns="91425" anchor="t" anchorCtr="0">
            <a:noAutofit/>
          </a:bodyPr>
          <a:lstStyle/>
          <a:p>
            <a:pPr marL="488950" indent="-342900" algn="just">
              <a:spcBef>
                <a:spcPts val="0"/>
              </a:spcBef>
              <a:buClr>
                <a:schemeClr val="bg2"/>
              </a:buClr>
              <a:buSzPct val="105000"/>
            </a:pPr>
            <a:r>
              <a:rPr lang="en" sz="1400" dirty="0">
                <a:solidFill>
                  <a:schemeClr val="bg2"/>
                </a:solidFill>
              </a:rPr>
              <a:t>Goal -  To learn a  mapping from</a:t>
            </a:r>
          </a:p>
          <a:p>
            <a:pPr marL="146050" indent="0" algn="just">
              <a:spcBef>
                <a:spcPts val="0"/>
              </a:spcBef>
              <a:buClr>
                <a:schemeClr val="bg2"/>
              </a:buClr>
              <a:buSzPct val="105000"/>
              <a:buNone/>
            </a:pPr>
            <a:r>
              <a:rPr lang="en" sz="1400" dirty="0">
                <a:solidFill>
                  <a:schemeClr val="bg2"/>
                </a:solidFill>
              </a:rPr>
              <a:t>	Dom(</a:t>
            </a:r>
            <a:r>
              <a:rPr lang="en" sz="1400" dirty="0">
                <a:solidFill>
                  <a:schemeClr val="bg2"/>
                </a:solidFill>
                <a:latin typeface="Arial"/>
                <a:ea typeface="Arial"/>
                <a:cs typeface="Arial"/>
                <a:sym typeface="Arial"/>
              </a:rPr>
              <a:t>X</a:t>
            </a:r>
            <a:r>
              <a:rPr lang="en" sz="1400" dirty="0">
                <a:solidFill>
                  <a:schemeClr val="bg2"/>
                </a:solidFill>
              </a:rPr>
              <a:t> )          	     Dom(</a:t>
            </a:r>
            <a:r>
              <a:rPr lang="en" sz="1400" dirty="0">
                <a:solidFill>
                  <a:schemeClr val="bg2"/>
                </a:solidFill>
                <a:latin typeface="Arial"/>
                <a:ea typeface="Arial"/>
                <a:cs typeface="Arial"/>
                <a:sym typeface="Arial"/>
              </a:rPr>
              <a:t>Y</a:t>
            </a:r>
            <a:r>
              <a:rPr lang="en" sz="1400" dirty="0">
                <a:solidFill>
                  <a:schemeClr val="bg2"/>
                </a:solidFill>
              </a:rPr>
              <a:t>)</a:t>
            </a:r>
          </a:p>
          <a:p>
            <a:pPr marL="146050" indent="0" algn="just">
              <a:spcBef>
                <a:spcPts val="0"/>
              </a:spcBef>
              <a:buClr>
                <a:schemeClr val="bg2"/>
              </a:buClr>
              <a:buSzPct val="105000"/>
              <a:buNone/>
            </a:pPr>
            <a:endParaRPr lang="en" sz="1400" dirty="0">
              <a:solidFill>
                <a:schemeClr val="bg2"/>
              </a:solidFill>
            </a:endParaRPr>
          </a:p>
          <a:p>
            <a:pPr marL="146050" indent="0" algn="just">
              <a:spcBef>
                <a:spcPts val="0"/>
              </a:spcBef>
              <a:buClr>
                <a:schemeClr val="bg2"/>
              </a:buClr>
              <a:buSzPct val="105000"/>
              <a:buNone/>
            </a:pPr>
            <a:r>
              <a:rPr lang="en" sz="1400" dirty="0">
                <a:solidFill>
                  <a:schemeClr val="bg2"/>
                </a:solidFill>
              </a:rPr>
              <a:t> 	</a:t>
            </a:r>
          </a:p>
          <a:p>
            <a:pPr marL="488950" indent="-342900" algn="just">
              <a:spcBef>
                <a:spcPts val="0"/>
              </a:spcBef>
              <a:buClr>
                <a:schemeClr val="bg2"/>
              </a:buClr>
              <a:buSzPct val="105000"/>
            </a:pPr>
            <a:r>
              <a:rPr lang="en-US" sz="1400" dirty="0">
                <a:solidFill>
                  <a:schemeClr val="bg2"/>
                </a:solidFill>
              </a:rPr>
              <a:t>Model consist of 2 mappings:</a:t>
            </a:r>
          </a:p>
          <a:p>
            <a:pPr marL="146050" indent="0" algn="just">
              <a:spcBef>
                <a:spcPts val="0"/>
              </a:spcBef>
              <a:buClr>
                <a:schemeClr val="bg2"/>
              </a:buClr>
              <a:buSzPct val="105000"/>
              <a:buNone/>
            </a:pPr>
            <a:r>
              <a:rPr lang="en-US" sz="1400" dirty="0">
                <a:solidFill>
                  <a:schemeClr val="bg2"/>
                </a:solidFill>
              </a:rPr>
              <a:t>	</a:t>
            </a:r>
            <a:r>
              <a:rPr lang="en" sz="1400" dirty="0">
                <a:solidFill>
                  <a:schemeClr val="bg2"/>
                </a:solidFill>
              </a:rPr>
              <a:t> </a:t>
            </a:r>
            <a:r>
              <a:rPr lang="en-US" sz="1400" dirty="0">
                <a:solidFill>
                  <a:schemeClr val="bg2"/>
                </a:solidFill>
              </a:rPr>
              <a:t>1.Generative mapping</a:t>
            </a:r>
          </a:p>
          <a:p>
            <a:pPr marL="146050" indent="0" algn="just">
              <a:spcBef>
                <a:spcPts val="0"/>
              </a:spcBef>
              <a:buClr>
                <a:schemeClr val="bg2"/>
              </a:buClr>
              <a:buSzPct val="105000"/>
              <a:buNone/>
            </a:pPr>
            <a:r>
              <a:rPr lang="en-US" sz="1400" dirty="0">
                <a:solidFill>
                  <a:schemeClr val="bg2"/>
                </a:solidFill>
              </a:rPr>
              <a:t>	 2.Inverse Generative mapping</a:t>
            </a:r>
          </a:p>
          <a:p>
            <a:pPr marL="146050" indent="0" algn="just">
              <a:spcBef>
                <a:spcPts val="0"/>
              </a:spcBef>
              <a:buClr>
                <a:schemeClr val="bg2"/>
              </a:buClr>
              <a:buSzPct val="105000"/>
              <a:buNone/>
            </a:pPr>
            <a:endParaRPr lang="en" sz="1400" dirty="0">
              <a:solidFill>
                <a:schemeClr val="bg2"/>
              </a:solidFill>
            </a:endParaRPr>
          </a:p>
          <a:p>
            <a:pPr marL="488950" indent="-342900" algn="just">
              <a:spcBef>
                <a:spcPts val="0"/>
              </a:spcBef>
              <a:buClr>
                <a:schemeClr val="bg2"/>
              </a:buClr>
              <a:buSzPct val="105000"/>
            </a:pPr>
            <a:r>
              <a:rPr lang="en" sz="1400" dirty="0">
                <a:solidFill>
                  <a:schemeClr val="bg2"/>
                </a:solidFill>
              </a:rPr>
              <a:t>To measure content consistency, we require content loss b/w input </a:t>
            </a:r>
            <a:r>
              <a:rPr lang="en" sz="1400" dirty="0">
                <a:solidFill>
                  <a:schemeClr val="bg2"/>
                </a:solidFill>
                <a:latin typeface="Arial"/>
                <a:ea typeface="Arial"/>
                <a:cs typeface="Arial"/>
                <a:sym typeface="Arial"/>
              </a:rPr>
              <a:t>x</a:t>
            </a:r>
            <a:r>
              <a:rPr lang="en" sz="1400" dirty="0">
                <a:solidFill>
                  <a:schemeClr val="bg2"/>
                </a:solidFill>
              </a:rPr>
              <a:t> and G(</a:t>
            </a:r>
            <a:r>
              <a:rPr lang="en" sz="1400" dirty="0">
                <a:solidFill>
                  <a:schemeClr val="bg2"/>
                </a:solidFill>
                <a:latin typeface="Arial"/>
                <a:ea typeface="Arial"/>
                <a:cs typeface="Arial"/>
                <a:sym typeface="Arial"/>
              </a:rPr>
              <a:t>x</a:t>
            </a:r>
            <a:r>
              <a:rPr lang="en" sz="1400" dirty="0">
                <a:solidFill>
                  <a:schemeClr val="bg2"/>
                </a:solidFill>
              </a:rPr>
              <a:t>) which is defined b/w original image and reconstructed image </a:t>
            </a:r>
            <a:r>
              <a:rPr lang="en" sz="1400" dirty="0">
                <a:solidFill>
                  <a:schemeClr val="bg2"/>
                </a:solidFill>
                <a:latin typeface="Arial"/>
                <a:ea typeface="Arial"/>
                <a:cs typeface="Arial"/>
                <a:sym typeface="Arial"/>
              </a:rPr>
              <a:t>ẋ</a:t>
            </a:r>
            <a:endParaRPr sz="1400" dirty="0">
              <a:solidFill>
                <a:schemeClr val="bg2"/>
              </a:solidFill>
              <a:latin typeface="Arial"/>
              <a:ea typeface="Arial"/>
              <a:cs typeface="Arial"/>
              <a:sym typeface="Arial"/>
            </a:endParaRPr>
          </a:p>
          <a:p>
            <a:pPr marL="0" indent="0" algn="just">
              <a:spcBef>
                <a:spcPts val="0"/>
              </a:spcBef>
              <a:spcAft>
                <a:spcPts val="1600"/>
              </a:spcAft>
              <a:buNone/>
            </a:pPr>
            <a:endParaRPr sz="1400" dirty="0">
              <a:solidFill>
                <a:schemeClr val="bg2"/>
              </a:solidFill>
            </a:endParaRPr>
          </a:p>
        </p:txBody>
      </p:sp>
      <p:pic>
        <p:nvPicPr>
          <p:cNvPr id="124" name="Google Shape;124;p17"/>
          <p:cNvPicPr preferRelativeResize="0"/>
          <p:nvPr/>
        </p:nvPicPr>
        <p:blipFill>
          <a:blip r:embed="rId3">
            <a:alphaModFix/>
          </a:blip>
          <a:stretch>
            <a:fillRect/>
          </a:stretch>
        </p:blipFill>
        <p:spPr>
          <a:xfrm>
            <a:off x="2676246" y="1569559"/>
            <a:ext cx="561975" cy="247650"/>
          </a:xfrm>
          <a:prstGeom prst="rect">
            <a:avLst/>
          </a:prstGeom>
          <a:noFill/>
          <a:ln>
            <a:noFill/>
          </a:ln>
        </p:spPr>
      </p:pic>
      <p:sp>
        <p:nvSpPr>
          <p:cNvPr id="125" name="Google Shape;125;p17"/>
          <p:cNvSpPr txBox="1"/>
          <p:nvPr/>
        </p:nvSpPr>
        <p:spPr>
          <a:xfrm>
            <a:off x="1175251" y="1817209"/>
            <a:ext cx="13572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lumMod val="75000"/>
                  </a:schemeClr>
                </a:solidFill>
              </a:rPr>
              <a:t>(Low Quality)</a:t>
            </a:r>
            <a:endParaRPr dirty="0">
              <a:solidFill>
                <a:schemeClr val="accent1">
                  <a:lumMod val="75000"/>
                </a:schemeClr>
              </a:solidFill>
            </a:endParaRPr>
          </a:p>
        </p:txBody>
      </p:sp>
      <p:sp>
        <p:nvSpPr>
          <p:cNvPr id="126" name="Google Shape;126;p17"/>
          <p:cNvSpPr txBox="1"/>
          <p:nvPr/>
        </p:nvSpPr>
        <p:spPr>
          <a:xfrm>
            <a:off x="3312166" y="1817209"/>
            <a:ext cx="1357200" cy="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a:t>
            </a:r>
            <a:r>
              <a:rPr lang="en" dirty="0">
                <a:solidFill>
                  <a:schemeClr val="accent1">
                    <a:lumMod val="75000"/>
                  </a:schemeClr>
                </a:solidFill>
              </a:rPr>
              <a:t>High</a:t>
            </a:r>
            <a:r>
              <a:rPr lang="en" dirty="0"/>
              <a:t> </a:t>
            </a:r>
            <a:r>
              <a:rPr lang="en" dirty="0">
                <a:solidFill>
                  <a:schemeClr val="accent1">
                    <a:lumMod val="75000"/>
                  </a:schemeClr>
                </a:solidFill>
              </a:rPr>
              <a:t>Quality</a:t>
            </a:r>
            <a:r>
              <a:rPr lang="en" dirty="0"/>
              <a:t>) </a:t>
            </a:r>
            <a:endParaRPr dirty="0"/>
          </a:p>
        </p:txBody>
      </p:sp>
      <p:sp>
        <p:nvSpPr>
          <p:cNvPr id="127" name="Google Shape;127;p17"/>
          <p:cNvSpPr txBox="1"/>
          <p:nvPr/>
        </p:nvSpPr>
        <p:spPr>
          <a:xfrm>
            <a:off x="4881230" y="2188469"/>
            <a:ext cx="4762500" cy="53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dirty="0"/>
              <a:t>Generative Mapping + Inverse Generative Mapping</a:t>
            </a:r>
            <a:endParaRPr dirty="0"/>
          </a:p>
          <a:p>
            <a:pPr marL="0" lvl="0" indent="0" algn="l" rtl="0">
              <a:spcBef>
                <a:spcPts val="0"/>
              </a:spcBef>
              <a:spcAft>
                <a:spcPts val="0"/>
              </a:spcAft>
              <a:buNone/>
            </a:pPr>
            <a:endParaRPr dirty="0"/>
          </a:p>
        </p:txBody>
      </p:sp>
      <p:pic>
        <p:nvPicPr>
          <p:cNvPr id="128" name="Google Shape;128;p17"/>
          <p:cNvPicPr preferRelativeResize="0"/>
          <p:nvPr/>
        </p:nvPicPr>
        <p:blipFill rotWithShape="1">
          <a:blip r:embed="rId4">
            <a:alphaModFix/>
          </a:blip>
          <a:srcRect t="-24040" b="24039"/>
          <a:stretch/>
        </p:blipFill>
        <p:spPr>
          <a:xfrm>
            <a:off x="5341962" y="2476019"/>
            <a:ext cx="1155700" cy="247650"/>
          </a:xfrm>
          <a:prstGeom prst="rect">
            <a:avLst/>
          </a:prstGeom>
          <a:noFill/>
          <a:ln>
            <a:noFill/>
          </a:ln>
        </p:spPr>
      </p:pic>
      <p:pic>
        <p:nvPicPr>
          <p:cNvPr id="129" name="Google Shape;129;p17"/>
          <p:cNvPicPr preferRelativeResize="0"/>
          <p:nvPr/>
        </p:nvPicPr>
        <p:blipFill>
          <a:blip r:embed="rId5">
            <a:alphaModFix/>
          </a:blip>
          <a:stretch>
            <a:fillRect/>
          </a:stretch>
        </p:blipFill>
        <p:spPr>
          <a:xfrm>
            <a:off x="6958394" y="2470514"/>
            <a:ext cx="1253728" cy="247650"/>
          </a:xfrm>
          <a:prstGeom prst="rect">
            <a:avLst/>
          </a:prstGeom>
          <a:noFill/>
          <a:ln>
            <a:noFill/>
          </a:ln>
        </p:spPr>
      </p:pic>
      <p:sp>
        <p:nvSpPr>
          <p:cNvPr id="130" name="Google Shape;130;p17"/>
          <p:cNvSpPr txBox="1"/>
          <p:nvPr/>
        </p:nvSpPr>
        <p:spPr>
          <a:xfrm>
            <a:off x="913089" y="3867894"/>
            <a:ext cx="3018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latin typeface="Comic Sans MS"/>
                <a:ea typeface="Comic Sans MS"/>
                <a:cs typeface="Comic Sans MS"/>
                <a:sym typeface="Comic Sans MS"/>
              </a:rPr>
              <a:t>x = </a:t>
            </a:r>
            <a:r>
              <a:rPr lang="en" dirty="0">
                <a:solidFill>
                  <a:schemeClr val="accent1"/>
                </a:solidFill>
              </a:rPr>
              <a:t>Original Image</a:t>
            </a:r>
            <a:endParaRPr dirty="0">
              <a:solidFill>
                <a:schemeClr val="accent1"/>
              </a:solidFill>
            </a:endParaRPr>
          </a:p>
          <a:p>
            <a:pPr marL="0" lvl="0" indent="0" algn="l" rtl="0">
              <a:spcBef>
                <a:spcPts val="0"/>
              </a:spcBef>
              <a:spcAft>
                <a:spcPts val="0"/>
              </a:spcAft>
              <a:buNone/>
            </a:pPr>
            <a:r>
              <a:rPr lang="en" dirty="0">
                <a:solidFill>
                  <a:schemeClr val="accent1"/>
                </a:solidFill>
                <a:latin typeface="Comic Sans MS"/>
                <a:ea typeface="Comic Sans MS"/>
                <a:cs typeface="Comic Sans MS"/>
                <a:sym typeface="Comic Sans MS"/>
              </a:rPr>
              <a:t>x = </a:t>
            </a:r>
            <a:r>
              <a:rPr lang="en" dirty="0">
                <a:solidFill>
                  <a:schemeClr val="accent1"/>
                </a:solidFill>
              </a:rPr>
              <a:t>Reconstructed Image F(G(x))</a:t>
            </a:r>
            <a:r>
              <a:rPr lang="en" dirty="0">
                <a:solidFill>
                  <a:schemeClr val="accent1"/>
                </a:solidFill>
                <a:latin typeface="Comic Sans MS"/>
                <a:ea typeface="Comic Sans MS"/>
                <a:cs typeface="Comic Sans MS"/>
                <a:sym typeface="Comic Sans MS"/>
              </a:rPr>
              <a:t> </a:t>
            </a:r>
            <a:endParaRPr dirty="0">
              <a:solidFill>
                <a:schemeClr val="accent1"/>
              </a:solidFill>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Objective</a:t>
            </a:r>
            <a:endParaRPr dirty="0">
              <a:solidFill>
                <a:srgbClr val="C00000"/>
              </a:solidFill>
            </a:endParaRPr>
          </a:p>
        </p:txBody>
      </p:sp>
      <p:sp>
        <p:nvSpPr>
          <p:cNvPr id="136" name="Google Shape;136;p1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400" dirty="0">
                <a:solidFill>
                  <a:srgbClr val="000000"/>
                </a:solidFill>
                <a:latin typeface="Arial"/>
                <a:ea typeface="Arial"/>
                <a:cs typeface="Arial"/>
                <a:sym typeface="Arial"/>
              </a:rPr>
              <a:t>1.</a:t>
            </a:r>
            <a:r>
              <a:rPr lang="en" sz="1400" dirty="0">
                <a:solidFill>
                  <a:srgbClr val="1A1A1A"/>
                </a:solidFill>
                <a:latin typeface="Arial"/>
                <a:ea typeface="Arial"/>
                <a:cs typeface="Arial"/>
                <a:sym typeface="Arial"/>
              </a:rPr>
              <a:t>Content Consistency Loss</a:t>
            </a:r>
            <a:endParaRPr sz="1400" dirty="0">
              <a:solidFill>
                <a:srgbClr val="1A1A1A"/>
              </a:solidFill>
              <a:latin typeface="Arial"/>
              <a:ea typeface="Arial"/>
              <a:cs typeface="Arial"/>
              <a:sym typeface="Arial"/>
            </a:endParaRPr>
          </a:p>
          <a:p>
            <a:pPr marL="0" lvl="0" indent="0" algn="l" rtl="0">
              <a:spcBef>
                <a:spcPts val="0"/>
              </a:spcBef>
              <a:spcAft>
                <a:spcPts val="0"/>
              </a:spcAft>
              <a:buClr>
                <a:srgbClr val="000000"/>
              </a:buClr>
              <a:buSzPts val="1100"/>
              <a:buFont typeface="Arial"/>
              <a:buNone/>
            </a:pPr>
            <a:r>
              <a:rPr lang="en" sz="1400" dirty="0">
                <a:solidFill>
                  <a:srgbClr val="1A1A1A"/>
                </a:solidFill>
                <a:latin typeface="Arial"/>
                <a:ea typeface="Arial"/>
                <a:cs typeface="Arial"/>
                <a:sym typeface="Arial"/>
              </a:rPr>
              <a:t>  </a:t>
            </a:r>
            <a:r>
              <a:rPr lang="en" sz="1200" dirty="0">
                <a:solidFill>
                  <a:srgbClr val="1A1A1A"/>
                </a:solidFill>
                <a:latin typeface="Arial"/>
                <a:ea typeface="Arial"/>
                <a:cs typeface="Arial"/>
                <a:sym typeface="Arial"/>
              </a:rPr>
              <a:t> 	● </a:t>
            </a:r>
            <a:r>
              <a:rPr lang="en" sz="1200" dirty="0">
                <a:solidFill>
                  <a:srgbClr val="000000"/>
                </a:solidFill>
                <a:latin typeface="Arial"/>
                <a:ea typeface="Arial"/>
                <a:cs typeface="Arial"/>
                <a:sym typeface="Arial"/>
              </a:rPr>
              <a:t>To ensure G(x) preserve the x’s content</a:t>
            </a:r>
            <a:endParaRPr sz="1200" dirty="0">
              <a:solidFill>
                <a:srgbClr val="000000"/>
              </a:solidFill>
              <a:latin typeface="Arial"/>
              <a:ea typeface="Arial"/>
              <a:cs typeface="Arial"/>
              <a:sym typeface="Arial"/>
            </a:endParaRPr>
          </a:p>
          <a:p>
            <a:pPr marL="0" lvl="0" indent="0" algn="l" rtl="0">
              <a:spcBef>
                <a:spcPts val="0"/>
              </a:spcBef>
              <a:spcAft>
                <a:spcPts val="0"/>
              </a:spcAft>
              <a:buClr>
                <a:srgbClr val="000000"/>
              </a:buClr>
              <a:buSzPts val="1100"/>
              <a:buFont typeface="Arial"/>
              <a:buNone/>
            </a:pPr>
            <a:r>
              <a:rPr lang="en" sz="1400" dirty="0">
                <a:solidFill>
                  <a:srgbClr val="000000"/>
                </a:solidFill>
                <a:latin typeface="Arial"/>
                <a:ea typeface="Arial"/>
                <a:cs typeface="Arial"/>
                <a:sym typeface="Arial"/>
              </a:rPr>
              <a:t>2.</a:t>
            </a:r>
            <a:r>
              <a:rPr lang="en" sz="1400" dirty="0">
                <a:solidFill>
                  <a:srgbClr val="1A1A1A"/>
                </a:solidFill>
                <a:latin typeface="Arial"/>
                <a:ea typeface="Arial"/>
                <a:cs typeface="Arial"/>
                <a:sym typeface="Arial"/>
              </a:rPr>
              <a:t>Two Adversarial Losses</a:t>
            </a:r>
            <a:endParaRPr sz="1400" dirty="0">
              <a:solidFill>
                <a:srgbClr val="1A1A1A"/>
              </a:solidFill>
              <a:latin typeface="Arial"/>
              <a:ea typeface="Arial"/>
              <a:cs typeface="Arial"/>
              <a:sym typeface="Arial"/>
            </a:endParaRPr>
          </a:p>
          <a:p>
            <a:pPr marL="0" lvl="0" indent="0" algn="l" rtl="0">
              <a:spcBef>
                <a:spcPts val="0"/>
              </a:spcBef>
              <a:spcAft>
                <a:spcPts val="0"/>
              </a:spcAft>
              <a:buClr>
                <a:srgbClr val="000000"/>
              </a:buClr>
              <a:buSzPts val="1100"/>
              <a:buFont typeface="Arial"/>
              <a:buNone/>
            </a:pPr>
            <a:r>
              <a:rPr lang="en" sz="1400" dirty="0">
                <a:solidFill>
                  <a:srgbClr val="1A1A1A"/>
                </a:solidFill>
                <a:latin typeface="Arial"/>
                <a:ea typeface="Arial"/>
                <a:cs typeface="Arial"/>
                <a:sym typeface="Arial"/>
              </a:rPr>
              <a:t>  	</a:t>
            </a:r>
            <a:r>
              <a:rPr lang="en" sz="1200" dirty="0">
                <a:solidFill>
                  <a:srgbClr val="1A1A1A"/>
                </a:solidFill>
                <a:latin typeface="Arial"/>
                <a:ea typeface="Arial"/>
                <a:cs typeface="Arial"/>
                <a:sym typeface="Arial"/>
              </a:rPr>
              <a:t>● Color Loss</a:t>
            </a:r>
            <a:endParaRPr sz="1200" dirty="0">
              <a:solidFill>
                <a:srgbClr val="1A1A1A"/>
              </a:solidFill>
              <a:latin typeface="Arial"/>
              <a:ea typeface="Arial"/>
              <a:cs typeface="Arial"/>
              <a:sym typeface="Arial"/>
            </a:endParaRPr>
          </a:p>
          <a:p>
            <a:pPr marL="0" lvl="0" indent="0" algn="l" rtl="0">
              <a:spcBef>
                <a:spcPts val="0"/>
              </a:spcBef>
              <a:spcAft>
                <a:spcPts val="0"/>
              </a:spcAft>
              <a:buClr>
                <a:srgbClr val="000000"/>
              </a:buClr>
              <a:buSzPts val="1100"/>
              <a:buFont typeface="Arial"/>
              <a:buNone/>
            </a:pPr>
            <a:r>
              <a:rPr lang="en" sz="1200" dirty="0">
                <a:solidFill>
                  <a:srgbClr val="1A1A1A"/>
                </a:solidFill>
                <a:latin typeface="Arial"/>
                <a:ea typeface="Arial"/>
                <a:cs typeface="Arial"/>
                <a:sym typeface="Arial"/>
              </a:rPr>
              <a:t>  	● Texture Loss</a:t>
            </a:r>
            <a:endParaRPr sz="1200" dirty="0">
              <a:solidFill>
                <a:srgbClr val="1A1A1A"/>
              </a:solidFill>
              <a:latin typeface="Arial"/>
              <a:ea typeface="Arial"/>
              <a:cs typeface="Arial"/>
              <a:sym typeface="Arial"/>
            </a:endParaRPr>
          </a:p>
          <a:p>
            <a:pPr marL="0" lvl="0" indent="0" algn="l" rtl="0">
              <a:spcBef>
                <a:spcPts val="0"/>
              </a:spcBef>
              <a:spcAft>
                <a:spcPts val="0"/>
              </a:spcAft>
              <a:buClr>
                <a:srgbClr val="000000"/>
              </a:buClr>
              <a:buSzPts val="1100"/>
              <a:buFont typeface="Arial"/>
              <a:buNone/>
            </a:pPr>
            <a:r>
              <a:rPr lang="en" sz="1400" dirty="0">
                <a:solidFill>
                  <a:srgbClr val="000000"/>
                </a:solidFill>
                <a:latin typeface="Arial"/>
                <a:ea typeface="Arial"/>
                <a:cs typeface="Arial"/>
                <a:sym typeface="Arial"/>
              </a:rPr>
              <a:t>3.</a:t>
            </a:r>
            <a:r>
              <a:rPr lang="en" sz="1400" dirty="0">
                <a:solidFill>
                  <a:srgbClr val="1A1A1A"/>
                </a:solidFill>
                <a:latin typeface="Arial"/>
                <a:ea typeface="Arial"/>
                <a:cs typeface="Arial"/>
                <a:sym typeface="Arial"/>
              </a:rPr>
              <a:t>Total Variation Loss</a:t>
            </a:r>
            <a:endParaRPr sz="1400" dirty="0">
              <a:solidFill>
                <a:srgbClr val="1A1A1A"/>
              </a:solidFill>
              <a:latin typeface="Arial"/>
              <a:ea typeface="Arial"/>
              <a:cs typeface="Arial"/>
              <a:sym typeface="Arial"/>
            </a:endParaRPr>
          </a:p>
          <a:p>
            <a:pPr marL="0" lvl="0" indent="0" algn="l" rtl="0">
              <a:spcBef>
                <a:spcPts val="0"/>
              </a:spcBef>
              <a:spcAft>
                <a:spcPts val="0"/>
              </a:spcAft>
              <a:buClr>
                <a:srgbClr val="000000"/>
              </a:buClr>
              <a:buSzPts val="1100"/>
              <a:buFont typeface="Arial"/>
              <a:buNone/>
            </a:pPr>
            <a:r>
              <a:rPr lang="en" sz="1400" dirty="0">
                <a:solidFill>
                  <a:srgbClr val="1A1A1A"/>
                </a:solidFill>
                <a:latin typeface="Arial"/>
                <a:ea typeface="Arial"/>
                <a:cs typeface="Arial"/>
                <a:sym typeface="Arial"/>
              </a:rPr>
              <a:t>  	</a:t>
            </a:r>
            <a:r>
              <a:rPr lang="en" sz="1200" dirty="0">
                <a:solidFill>
                  <a:srgbClr val="1A1A1A"/>
                </a:solidFill>
                <a:latin typeface="Arial"/>
                <a:ea typeface="Arial"/>
                <a:cs typeface="Arial"/>
                <a:sym typeface="Arial"/>
              </a:rPr>
              <a:t>● For smoother results</a:t>
            </a:r>
            <a:endParaRPr sz="1200" dirty="0">
              <a:solidFill>
                <a:srgbClr val="1A1A1A"/>
              </a:solidFill>
              <a:latin typeface="Arial"/>
              <a:ea typeface="Arial"/>
              <a:cs typeface="Arial"/>
              <a:sym typeface="Arial"/>
            </a:endParaRPr>
          </a:p>
          <a:p>
            <a:pPr marL="0" lvl="0" indent="0" algn="l" rtl="0">
              <a:spcBef>
                <a:spcPts val="0"/>
              </a:spcBef>
              <a:spcAft>
                <a:spcPts val="160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Content Consistency Loss</a:t>
            </a:r>
            <a:endParaRPr dirty="0">
              <a:solidFill>
                <a:srgbClr val="C00000"/>
              </a:solidFill>
            </a:endParaRPr>
          </a:p>
        </p:txBody>
      </p:sp>
      <p:sp>
        <p:nvSpPr>
          <p:cNvPr id="142" name="Google Shape;142;p1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400" dirty="0">
                <a:solidFill>
                  <a:schemeClr val="bg2"/>
                </a:solidFill>
              </a:rPr>
              <a:t>●We define the content consistency loss in the input image domain X  i.e on x and x</a:t>
            </a:r>
            <a:endParaRPr sz="1400" dirty="0">
              <a:solidFill>
                <a:schemeClr val="bg2"/>
              </a:solidFill>
            </a:endParaRPr>
          </a:p>
          <a:p>
            <a:pPr marL="0" lvl="0" indent="0" algn="l" rtl="0">
              <a:lnSpc>
                <a:spcPct val="115000"/>
              </a:lnSpc>
              <a:spcBef>
                <a:spcPts val="0"/>
              </a:spcBef>
              <a:spcAft>
                <a:spcPts val="0"/>
              </a:spcAft>
              <a:buClr>
                <a:srgbClr val="000000"/>
              </a:buClr>
              <a:buSzPts val="1100"/>
              <a:buFont typeface="Arial"/>
              <a:buNone/>
            </a:pPr>
            <a:r>
              <a:rPr lang="en" sz="1400" dirty="0">
                <a:solidFill>
                  <a:schemeClr val="bg2"/>
                </a:solidFill>
              </a:rPr>
              <a:t>                      	x =  Original Image</a:t>
            </a:r>
            <a:endParaRPr sz="1400" dirty="0">
              <a:solidFill>
                <a:schemeClr val="bg2"/>
              </a:solidFill>
            </a:endParaRPr>
          </a:p>
          <a:p>
            <a:pPr marL="0" lvl="0" indent="0" algn="l" rtl="0">
              <a:lnSpc>
                <a:spcPct val="115000"/>
              </a:lnSpc>
              <a:spcBef>
                <a:spcPts val="0"/>
              </a:spcBef>
              <a:spcAft>
                <a:spcPts val="0"/>
              </a:spcAft>
              <a:buClr>
                <a:srgbClr val="000000"/>
              </a:buClr>
              <a:buSzPts val="1100"/>
              <a:buFont typeface="Arial"/>
              <a:buNone/>
            </a:pPr>
            <a:r>
              <a:rPr lang="en" sz="1400" dirty="0">
                <a:solidFill>
                  <a:schemeClr val="bg2"/>
                </a:solidFill>
              </a:rPr>
              <a:t>●Our network is trained for both generative mapping G(x) as well as for inverse generative mapping F(X) and is aimed towards strong content similarity b/w original and enhanced images</a:t>
            </a:r>
            <a:endParaRPr sz="1400" dirty="0">
              <a:solidFill>
                <a:schemeClr val="bg2"/>
              </a:solidFill>
            </a:endParaRPr>
          </a:p>
          <a:p>
            <a:pPr marL="0" lvl="0" indent="0" algn="l" rtl="0">
              <a:lnSpc>
                <a:spcPct val="115000"/>
              </a:lnSpc>
              <a:spcBef>
                <a:spcPts val="0"/>
              </a:spcBef>
              <a:spcAft>
                <a:spcPts val="0"/>
              </a:spcAft>
              <a:buClr>
                <a:srgbClr val="000000"/>
              </a:buClr>
              <a:buSzPts val="1100"/>
              <a:buFont typeface="Arial"/>
              <a:buNone/>
            </a:pPr>
            <a:r>
              <a:rPr lang="en" sz="1400" dirty="0">
                <a:solidFill>
                  <a:schemeClr val="bg2"/>
                </a:solidFill>
              </a:rPr>
              <a:t>●Pixel losses are restrictive, so we choose perceptual Content loss based on Relu activation</a:t>
            </a:r>
            <a:endParaRPr sz="1400" dirty="0">
              <a:solidFill>
                <a:schemeClr val="bg2"/>
              </a:solidFill>
            </a:endParaRPr>
          </a:p>
          <a:p>
            <a:pPr marL="0" lvl="0" indent="0" algn="l" rtl="0">
              <a:spcBef>
                <a:spcPts val="0"/>
              </a:spcBef>
              <a:spcAft>
                <a:spcPts val="1600"/>
              </a:spcAft>
              <a:buNone/>
            </a:pPr>
            <a:endParaRPr sz="1400" dirty="0">
              <a:solidFill>
                <a:schemeClr val="bg2"/>
              </a:solidFill>
            </a:endParaRPr>
          </a:p>
        </p:txBody>
      </p:sp>
      <p:pic>
        <p:nvPicPr>
          <p:cNvPr id="143" name="Google Shape;143;p19"/>
          <p:cNvPicPr preferRelativeResize="0"/>
          <p:nvPr/>
        </p:nvPicPr>
        <p:blipFill>
          <a:blip r:embed="rId3">
            <a:alphaModFix/>
          </a:blip>
          <a:stretch>
            <a:fillRect/>
          </a:stretch>
        </p:blipFill>
        <p:spPr>
          <a:xfrm>
            <a:off x="1920522" y="3165111"/>
            <a:ext cx="4405850" cy="1405565"/>
          </a:xfrm>
          <a:prstGeom prst="rect">
            <a:avLst/>
          </a:prstGeom>
          <a:noFill/>
          <a:ln>
            <a:noFill/>
          </a:ln>
        </p:spPr>
      </p:pic>
      <p:pic>
        <p:nvPicPr>
          <p:cNvPr id="144" name="Google Shape;144;p19"/>
          <p:cNvPicPr preferRelativeResize="0"/>
          <p:nvPr/>
        </p:nvPicPr>
        <p:blipFill>
          <a:blip r:embed="rId4">
            <a:alphaModFix/>
          </a:blip>
          <a:stretch>
            <a:fillRect/>
          </a:stretch>
        </p:blipFill>
        <p:spPr>
          <a:xfrm>
            <a:off x="4289433" y="1552608"/>
            <a:ext cx="1090641" cy="3295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Adversarial Color Loss</a:t>
            </a:r>
            <a:endParaRPr dirty="0">
              <a:solidFill>
                <a:srgbClr val="C00000"/>
              </a:solidFill>
            </a:endParaRPr>
          </a:p>
        </p:txBody>
      </p:sp>
      <p:sp>
        <p:nvSpPr>
          <p:cNvPr id="150" name="Google Shape;150;p2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400" dirty="0">
                <a:solidFill>
                  <a:schemeClr val="bg2"/>
                </a:solidFill>
              </a:rPr>
              <a:t>● To measure color quality Dc (adversarial discriminator) is trained to differentiate b/w blurred versions of enhanced images and high quality images</a:t>
            </a:r>
            <a:endParaRPr sz="1400" dirty="0">
              <a:solidFill>
                <a:schemeClr val="bg2"/>
              </a:solidFill>
            </a:endParaRPr>
          </a:p>
          <a:p>
            <a:pPr marL="0" lvl="0" indent="0" algn="l" rtl="0">
              <a:lnSpc>
                <a:spcPct val="115000"/>
              </a:lnSpc>
              <a:spcBef>
                <a:spcPts val="0"/>
              </a:spcBef>
              <a:spcAft>
                <a:spcPts val="0"/>
              </a:spcAft>
              <a:buClr>
                <a:srgbClr val="000000"/>
              </a:buClr>
              <a:buSzPts val="1100"/>
              <a:buFont typeface="Arial"/>
              <a:buNone/>
            </a:pPr>
            <a:r>
              <a:rPr lang="en" sz="1400" dirty="0">
                <a:solidFill>
                  <a:schemeClr val="bg2"/>
                </a:solidFill>
              </a:rPr>
              <a:t>● Main idea is to make the discriminator learn the differences in</a:t>
            </a:r>
            <a:endParaRPr sz="1400" dirty="0">
              <a:solidFill>
                <a:schemeClr val="bg2"/>
              </a:solidFill>
            </a:endParaRPr>
          </a:p>
          <a:p>
            <a:pPr marL="0" lvl="0" indent="0" algn="l" rtl="0">
              <a:lnSpc>
                <a:spcPct val="115000"/>
              </a:lnSpc>
              <a:spcBef>
                <a:spcPts val="0"/>
              </a:spcBef>
              <a:spcAft>
                <a:spcPts val="0"/>
              </a:spcAft>
              <a:buClr>
                <a:srgbClr val="000000"/>
              </a:buClr>
              <a:buSzPts val="1100"/>
              <a:buFont typeface="Arial"/>
              <a:buNone/>
            </a:pPr>
            <a:r>
              <a:rPr lang="en" sz="1400" dirty="0">
                <a:solidFill>
                  <a:schemeClr val="bg2"/>
                </a:solidFill>
              </a:rPr>
              <a:t> 	  1. Brightness</a:t>
            </a:r>
            <a:endParaRPr sz="1400" dirty="0">
              <a:solidFill>
                <a:schemeClr val="bg2"/>
              </a:solidFill>
            </a:endParaRPr>
          </a:p>
          <a:p>
            <a:pPr marL="0" lvl="0" indent="0" algn="l" rtl="0">
              <a:lnSpc>
                <a:spcPct val="115000"/>
              </a:lnSpc>
              <a:spcBef>
                <a:spcPts val="0"/>
              </a:spcBef>
              <a:spcAft>
                <a:spcPts val="0"/>
              </a:spcAft>
              <a:buClr>
                <a:srgbClr val="000000"/>
              </a:buClr>
              <a:buSzPts val="1100"/>
              <a:buFont typeface="Arial"/>
              <a:buNone/>
            </a:pPr>
            <a:r>
              <a:rPr lang="en" sz="1400" dirty="0">
                <a:solidFill>
                  <a:schemeClr val="bg2"/>
                </a:solidFill>
              </a:rPr>
              <a:t> 	 2. Contrast</a:t>
            </a:r>
            <a:endParaRPr sz="1400" dirty="0">
              <a:solidFill>
                <a:schemeClr val="bg2"/>
              </a:solidFill>
            </a:endParaRPr>
          </a:p>
          <a:p>
            <a:pPr marL="0" lvl="0" indent="0" algn="l" rtl="0">
              <a:lnSpc>
                <a:spcPct val="115000"/>
              </a:lnSpc>
              <a:spcBef>
                <a:spcPts val="0"/>
              </a:spcBef>
              <a:spcAft>
                <a:spcPts val="0"/>
              </a:spcAft>
              <a:buClr>
                <a:srgbClr val="000000"/>
              </a:buClr>
              <a:buSzPts val="1100"/>
              <a:buFont typeface="Arial"/>
              <a:buNone/>
            </a:pPr>
            <a:r>
              <a:rPr lang="en" sz="1400" dirty="0">
                <a:solidFill>
                  <a:schemeClr val="bg2"/>
                </a:solidFill>
              </a:rPr>
              <a:t> 	 3.  Major color differences b/w low and high quality images</a:t>
            </a:r>
            <a:endParaRPr sz="1400" dirty="0">
              <a:solidFill>
                <a:schemeClr val="bg2"/>
              </a:solidFill>
            </a:endParaRPr>
          </a:p>
          <a:p>
            <a:pPr marL="0" lvl="0" indent="0" algn="l" rtl="0">
              <a:lnSpc>
                <a:spcPct val="115000"/>
              </a:lnSpc>
              <a:spcBef>
                <a:spcPts val="0"/>
              </a:spcBef>
              <a:spcAft>
                <a:spcPts val="0"/>
              </a:spcAft>
              <a:buClr>
                <a:srgbClr val="000000"/>
              </a:buClr>
              <a:buSzPts val="1100"/>
              <a:buFont typeface="Arial"/>
              <a:buNone/>
            </a:pPr>
            <a:r>
              <a:rPr lang="en" sz="1400" dirty="0">
                <a:solidFill>
                  <a:schemeClr val="bg2"/>
                </a:solidFill>
              </a:rPr>
              <a:t>● We avoid texture and content comparison by defining a constant sigma very small which is used in Gaussian blur</a:t>
            </a:r>
            <a:endParaRPr sz="1400" dirty="0">
              <a:solidFill>
                <a:schemeClr val="bg2"/>
              </a:solidFill>
            </a:endParaRPr>
          </a:p>
          <a:p>
            <a:pPr marL="0" lvl="0" indent="0" algn="l" rtl="0">
              <a:spcBef>
                <a:spcPts val="0"/>
              </a:spcBef>
              <a:spcAft>
                <a:spcPts val="1600"/>
              </a:spcAft>
              <a:buNone/>
            </a:pPr>
            <a:endParaRPr sz="1400" dirty="0">
              <a:solidFill>
                <a:schemeClr val="bg2"/>
              </a:solidFill>
            </a:endParaRPr>
          </a:p>
        </p:txBody>
      </p:sp>
      <p:pic>
        <p:nvPicPr>
          <p:cNvPr id="2" name="Picture 1">
            <a:extLst>
              <a:ext uri="{FF2B5EF4-FFF2-40B4-BE49-F238E27FC236}">
                <a16:creationId xmlns:a16="http://schemas.microsoft.com/office/drawing/2014/main" id="{5C249278-4875-4AC6-8C04-BF34F78F9BE3}"/>
              </a:ext>
            </a:extLst>
          </p:cNvPr>
          <p:cNvPicPr>
            <a:picLocks noChangeAspect="1"/>
          </p:cNvPicPr>
          <p:nvPr/>
        </p:nvPicPr>
        <p:blipFill>
          <a:blip r:embed="rId3"/>
          <a:stretch>
            <a:fillRect/>
          </a:stretch>
        </p:blipFill>
        <p:spPr>
          <a:xfrm>
            <a:off x="2849747" y="3466214"/>
            <a:ext cx="2891435" cy="624550"/>
          </a:xfrm>
          <a:prstGeom prst="rect">
            <a:avLst/>
          </a:prstGeom>
        </p:spPr>
      </p:pic>
      <p:pic>
        <p:nvPicPr>
          <p:cNvPr id="3" name="Picture 2">
            <a:extLst>
              <a:ext uri="{FF2B5EF4-FFF2-40B4-BE49-F238E27FC236}">
                <a16:creationId xmlns:a16="http://schemas.microsoft.com/office/drawing/2014/main" id="{B18EBC05-5584-47A0-BCA4-3E999A378002}"/>
              </a:ext>
            </a:extLst>
          </p:cNvPr>
          <p:cNvPicPr>
            <a:picLocks noChangeAspect="1"/>
          </p:cNvPicPr>
          <p:nvPr/>
        </p:nvPicPr>
        <p:blipFill>
          <a:blip r:embed="rId4"/>
          <a:stretch>
            <a:fillRect/>
          </a:stretch>
        </p:blipFill>
        <p:spPr>
          <a:xfrm>
            <a:off x="2315905" y="3951126"/>
            <a:ext cx="4171950" cy="495300"/>
          </a:xfrm>
          <a:prstGeom prst="rect">
            <a:avLst/>
          </a:prstGeom>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812</TotalTime>
  <Words>1836</Words>
  <Application>Microsoft Macintosh PowerPoint</Application>
  <PresentationFormat>On-screen Show (16:9)</PresentationFormat>
  <Paragraphs>231</Paragraphs>
  <Slides>26</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Lato</vt:lpstr>
      <vt:lpstr>Arial Black</vt:lpstr>
      <vt:lpstr>Arial</vt:lpstr>
      <vt:lpstr>Verdana</vt:lpstr>
      <vt:lpstr>Comic Sans MS</vt:lpstr>
      <vt:lpstr>Raleway</vt:lpstr>
      <vt:lpstr>Times</vt:lpstr>
      <vt:lpstr>Streamline</vt:lpstr>
      <vt:lpstr>WESPE: Weakly Supervised Photo Enhancer for Digital Cameras       Authors: Andrey Ignatov, Nikolay Kobyshev, Kenneth Vanhoey, Radu Timofte, Luc Van Gool    CVPR 2018                               </vt:lpstr>
      <vt:lpstr>Agenda</vt:lpstr>
      <vt:lpstr>Introduction</vt:lpstr>
      <vt:lpstr>PowerPoint Presentation</vt:lpstr>
      <vt:lpstr>Contributions</vt:lpstr>
      <vt:lpstr>Proposed Method</vt:lpstr>
      <vt:lpstr>Objective</vt:lpstr>
      <vt:lpstr>Content Consistency Loss</vt:lpstr>
      <vt:lpstr>Adversarial Color Loss</vt:lpstr>
      <vt:lpstr>Adversarial Texture Loss  </vt:lpstr>
      <vt:lpstr>Total Variation (TV) Loss</vt:lpstr>
      <vt:lpstr>Sum of Losses</vt:lpstr>
      <vt:lpstr>Network Architecture &amp; Training Details  </vt:lpstr>
      <vt:lpstr>Experiments</vt:lpstr>
      <vt:lpstr>Full-reference evaluation</vt:lpstr>
      <vt:lpstr>PowerPoint Presentation</vt:lpstr>
      <vt:lpstr>No-reference evaluation in the wild</vt:lpstr>
      <vt:lpstr>No-reference evaluation in the wild </vt:lpstr>
      <vt:lpstr>User Study</vt:lpstr>
      <vt:lpstr>PowerPoint Presentation</vt:lpstr>
      <vt:lpstr>PowerPoint Presentation</vt:lpstr>
      <vt:lpstr>PowerPoint Presentation</vt:lpstr>
      <vt:lpstr>Flickr Faves Score</vt:lpstr>
      <vt:lpstr>Conclusion</vt:lpstr>
      <vt:lpstr>References </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WESPE: Weakly Supervised Photo Enhancer for Digital Cameras       Authors: Andrey Ignatov, Nikolay Kobyshev, Kenneth Vanhoey, Radu Timofte, Luc Van Gool    CVPR 2018</dc:title>
  <dc:creator>Rishabh Kukreja</dc:creator>
  <cp:lastModifiedBy>flsingerman@gmail.com</cp:lastModifiedBy>
  <cp:revision>14</cp:revision>
  <dcterms:modified xsi:type="dcterms:W3CDTF">2018-12-19T01:51:07Z</dcterms:modified>
</cp:coreProperties>
</file>